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charts/chart9.xml" ContentType="application/vnd.openxmlformats-officedocument.drawingml.chart+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Override PartName="/ppt/charts/chart7.xml" ContentType="application/vnd.openxmlformats-officedocument.drawingml.chart+xml"/>
  <Override PartName="/ppt/charts/chart10.xml" ContentType="application/vnd.openxmlformats-officedocument.drawingml.chart+xml"/>
  <Override PartName="/ppt/diagrams/layout1.xml" ContentType="application/vnd.openxmlformats-officedocument.drawingml.diagramLayou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handoutMasterIdLst>
    <p:handoutMasterId r:id="rId29"/>
  </p:handoutMasterIdLst>
  <p:sldIdLst>
    <p:sldId id="264" r:id="rId2"/>
    <p:sldId id="263" r:id="rId3"/>
    <p:sldId id="267" r:id="rId4"/>
    <p:sldId id="268" r:id="rId5"/>
    <p:sldId id="271" r:id="rId6"/>
    <p:sldId id="272" r:id="rId7"/>
    <p:sldId id="276" r:id="rId8"/>
    <p:sldId id="274" r:id="rId9"/>
    <p:sldId id="270" r:id="rId10"/>
    <p:sldId id="277" r:id="rId11"/>
    <p:sldId id="281" r:id="rId12"/>
    <p:sldId id="282" r:id="rId13"/>
    <p:sldId id="290" r:id="rId14"/>
    <p:sldId id="291" r:id="rId15"/>
    <p:sldId id="295" r:id="rId16"/>
    <p:sldId id="294" r:id="rId17"/>
    <p:sldId id="292" r:id="rId18"/>
    <p:sldId id="284" r:id="rId19"/>
    <p:sldId id="296" r:id="rId20"/>
    <p:sldId id="286" r:id="rId21"/>
    <p:sldId id="287" r:id="rId22"/>
    <p:sldId id="288" r:id="rId23"/>
    <p:sldId id="289" r:id="rId24"/>
    <p:sldId id="297" r:id="rId25"/>
    <p:sldId id="257" r:id="rId26"/>
    <p:sldId id="25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784" autoAdjust="0"/>
    <p:restoredTop sz="94660"/>
  </p:normalViewPr>
  <p:slideViewPr>
    <p:cSldViewPr>
      <p:cViewPr varScale="1">
        <p:scale>
          <a:sx n="69" d="100"/>
          <a:sy n="69" d="100"/>
        </p:scale>
        <p:origin x="-606" y="-108"/>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186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ok%20MASTER%20GPM%20an%202\An%202\sem%202\dizertatie\TABELE%20SI%20GRAFICE%20DIZERTATIE.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D:\master\ok%20MASTER%20GPM%20an%202\An%202\sem%202\dizertatie\TABELE%20SI%20GRAFICE%20DIZERTATI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ok%20MASTER%20GPM%20an%202\An%202\sem%202\dizertatie\TABELE%20SI%20GRAFICE%20DIZERTATI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ok%20MASTER%20GPM%20an%202\An%202\sem%202\dizertatie\TABELE%20SI%20GRAFICE%20DIZERTATI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ok%20MASTER%20GPM%20an%202\An%202\sem%202\dizertatie\TABELE%20SI%20GRAFICE%20DIZERTATI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master\ok%20MASTER%20GPM%20an%202\An%202\sem%202\dizertatie\TABELE%20SI%20GRAFICE%20DIZERTATIE.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master\ok%20MASTER%20GPM%20an%202\An%202\sem%202\dizertatie\finale\TABELE%20SI%20GRAFICE%20DIZERTATIE.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BACKUP\de%20salvat_E\Nicushor\bursa%20performanta_2009_2010\ANALIZE\date%20brute\TEMP,%20Umiditate,%20PM.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master\ok%20MASTER%20GPM%20an%202\An%202\sem%202\dizertatie\finale\TABELE%20SI%20GRAFICE%20DIZERTATIE.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D:\master\ok%20MASTER%20GPM%20an%202\An%202\sem%202\dizertatie\TABELE%20SI%20GRAFICE%20DIZERTATI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0989004752784295"/>
          <c:y val="0.12000861430782685"/>
          <c:w val="0.67319099699248575"/>
          <c:h val="0.51483868362608565"/>
        </c:manualLayout>
      </c:layout>
      <c:barChart>
        <c:barDir val="col"/>
        <c:grouping val="clustered"/>
        <c:ser>
          <c:idx val="0"/>
          <c:order val="0"/>
          <c:tx>
            <c:strRef>
              <c:f>Sheet1!$B$4</c:f>
              <c:strCache>
                <c:ptCount val="1"/>
                <c:pt idx="0">
                  <c:v>Ghizela </c:v>
                </c:pt>
              </c:strCache>
            </c:strRef>
          </c:tx>
          <c:cat>
            <c:strRef>
              <c:f>Sheet1!$A$5:$A$17</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Sheet1!$B$5:$B$17</c:f>
              <c:numCache>
                <c:formatCode>General</c:formatCode>
                <c:ptCount val="13"/>
                <c:pt idx="0">
                  <c:v>11.6</c:v>
                </c:pt>
                <c:pt idx="1">
                  <c:v>11</c:v>
                </c:pt>
                <c:pt idx="3">
                  <c:v>12</c:v>
                </c:pt>
                <c:pt idx="4">
                  <c:v>12</c:v>
                </c:pt>
                <c:pt idx="5">
                  <c:v>12.5</c:v>
                </c:pt>
                <c:pt idx="6">
                  <c:v>12.3</c:v>
                </c:pt>
                <c:pt idx="7">
                  <c:v>12.7</c:v>
                </c:pt>
                <c:pt idx="8">
                  <c:v>12.4</c:v>
                </c:pt>
                <c:pt idx="9">
                  <c:v>11.8</c:v>
                </c:pt>
                <c:pt idx="10">
                  <c:v>12.5</c:v>
                </c:pt>
                <c:pt idx="11">
                  <c:v>11.4</c:v>
                </c:pt>
                <c:pt idx="12">
                  <c:v>11.6</c:v>
                </c:pt>
              </c:numCache>
            </c:numRef>
          </c:val>
        </c:ser>
        <c:ser>
          <c:idx val="1"/>
          <c:order val="1"/>
          <c:tx>
            <c:strRef>
              <c:f>Sheet1!$C$4</c:f>
              <c:strCache>
                <c:ptCount val="1"/>
                <c:pt idx="0">
                  <c:v>Rudolf </c:v>
                </c:pt>
              </c:strCache>
            </c:strRef>
          </c:tx>
          <c:cat>
            <c:strRef>
              <c:f>Sheet1!$A$5:$A$17</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Sheet1!$C$5:$C$17</c:f>
              <c:numCache>
                <c:formatCode>General</c:formatCode>
                <c:ptCount val="13"/>
                <c:pt idx="0">
                  <c:v>11</c:v>
                </c:pt>
                <c:pt idx="1">
                  <c:v>11</c:v>
                </c:pt>
                <c:pt idx="2">
                  <c:v>11.2</c:v>
                </c:pt>
                <c:pt idx="3">
                  <c:v>12.2</c:v>
                </c:pt>
                <c:pt idx="4">
                  <c:v>12.5</c:v>
                </c:pt>
                <c:pt idx="5">
                  <c:v>12</c:v>
                </c:pt>
                <c:pt idx="6">
                  <c:v>12.4</c:v>
                </c:pt>
                <c:pt idx="7">
                  <c:v>11.9</c:v>
                </c:pt>
                <c:pt idx="8">
                  <c:v>11.7</c:v>
                </c:pt>
                <c:pt idx="9">
                  <c:v>12</c:v>
                </c:pt>
                <c:pt idx="10">
                  <c:v>11.8</c:v>
                </c:pt>
                <c:pt idx="11">
                  <c:v>11.7</c:v>
                </c:pt>
                <c:pt idx="12">
                  <c:v>11.7</c:v>
                </c:pt>
              </c:numCache>
            </c:numRef>
          </c:val>
        </c:ser>
        <c:ser>
          <c:idx val="2"/>
          <c:order val="2"/>
          <c:tx>
            <c:strRef>
              <c:f>Sheet1!$D$4</c:f>
              <c:strCache>
                <c:ptCount val="1"/>
                <c:pt idx="0">
                  <c:v>Terezia </c:v>
                </c:pt>
              </c:strCache>
            </c:strRef>
          </c:tx>
          <c:trendline>
            <c:trendlineType val="linear"/>
          </c:trendline>
          <c:cat>
            <c:strRef>
              <c:f>Sheet1!$A$5:$A$17</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Sheet1!$D$5:$D$17</c:f>
              <c:numCache>
                <c:formatCode>General</c:formatCode>
                <c:ptCount val="13"/>
                <c:pt idx="0">
                  <c:v>10.6</c:v>
                </c:pt>
                <c:pt idx="1">
                  <c:v>11</c:v>
                </c:pt>
                <c:pt idx="4">
                  <c:v>12</c:v>
                </c:pt>
                <c:pt idx="5">
                  <c:v>11.8</c:v>
                </c:pt>
                <c:pt idx="6">
                  <c:v>11.9</c:v>
                </c:pt>
                <c:pt idx="7">
                  <c:v>11.6</c:v>
                </c:pt>
                <c:pt idx="8">
                  <c:v>11.5</c:v>
                </c:pt>
                <c:pt idx="9">
                  <c:v>11.7</c:v>
                </c:pt>
                <c:pt idx="10">
                  <c:v>12.1</c:v>
                </c:pt>
                <c:pt idx="11">
                  <c:v>12.1</c:v>
                </c:pt>
                <c:pt idx="12">
                  <c:v>11.8</c:v>
                </c:pt>
              </c:numCache>
            </c:numRef>
          </c:val>
        </c:ser>
        <c:axId val="53874688"/>
        <c:axId val="53876608"/>
      </c:barChart>
      <c:catAx>
        <c:axId val="53874688"/>
        <c:scaling>
          <c:orientation val="minMax"/>
        </c:scaling>
        <c:axPos val="b"/>
        <c:title>
          <c:tx>
            <c:rich>
              <a:bodyPr/>
              <a:lstStyle/>
              <a:p>
                <a:pPr>
                  <a:defRPr/>
                </a:pPr>
                <a:r>
                  <a:rPr lang="en-US"/>
                  <a:t>timp</a:t>
                </a:r>
                <a:endParaRPr lang="vi-VN"/>
              </a:p>
            </c:rich>
          </c:tx>
          <c:layout/>
        </c:title>
        <c:majorTickMark val="none"/>
        <c:tickLblPos val="nextTo"/>
        <c:txPr>
          <a:bodyPr/>
          <a:lstStyle/>
          <a:p>
            <a:pPr>
              <a:defRPr sz="1200"/>
            </a:pPr>
            <a:endParaRPr lang="en-US"/>
          </a:p>
        </c:txPr>
        <c:crossAx val="53876608"/>
        <c:crosses val="autoZero"/>
        <c:auto val="1"/>
        <c:lblAlgn val="ctr"/>
        <c:lblOffset val="100"/>
      </c:catAx>
      <c:valAx>
        <c:axId val="53876608"/>
        <c:scaling>
          <c:orientation val="minMax"/>
        </c:scaling>
        <c:axPos val="l"/>
        <c:majorGridlines/>
        <c:title>
          <c:tx>
            <c:rich>
              <a:bodyPr/>
              <a:lstStyle/>
              <a:p>
                <a:pPr>
                  <a:defRPr sz="1400"/>
                </a:pPr>
                <a:r>
                  <a:rPr lang="en-US" sz="1400" dirty="0" err="1"/>
                  <a:t>temperatura</a:t>
                </a:r>
                <a:r>
                  <a:rPr lang="en-US" sz="1400" dirty="0"/>
                  <a:t> (</a:t>
                </a:r>
                <a:r>
                  <a:rPr lang="en-US" sz="1400" baseline="30000" dirty="0"/>
                  <a:t>0</a:t>
                </a:r>
                <a:r>
                  <a:rPr lang="en-US" sz="1400" dirty="0"/>
                  <a:t>C)</a:t>
                </a:r>
                <a:endParaRPr lang="vi-VN" sz="1400" dirty="0"/>
              </a:p>
            </c:rich>
          </c:tx>
          <c:layout>
            <c:manualLayout>
              <c:xMode val="edge"/>
              <c:yMode val="edge"/>
              <c:x val="0"/>
              <c:y val="0.20846221145433794"/>
            </c:manualLayout>
          </c:layout>
        </c:title>
        <c:numFmt formatCode="General" sourceLinked="1"/>
        <c:tickLblPos val="nextTo"/>
        <c:crossAx val="53874688"/>
        <c:crosses val="autoZero"/>
        <c:crossBetween val="between"/>
      </c:valAx>
    </c:plotArea>
    <c:legend>
      <c:legendPos val="r"/>
      <c:layout>
        <c:manualLayout>
          <c:xMode val="edge"/>
          <c:yMode val="edge"/>
          <c:x val="0.78965800446115464"/>
          <c:y val="0.30510397738744377"/>
          <c:w val="0.20633799153484225"/>
          <c:h val="0.28039033582340972"/>
        </c:manualLayout>
      </c:layout>
    </c:legend>
    <c:plotVisOnly val="1"/>
  </c:chart>
  <c:spPr>
    <a:noFill/>
    <a:ln>
      <a:noFill/>
    </a:ln>
  </c:sp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73811851806948"/>
          <c:y val="0.13402979557132863"/>
          <c:w val="0.65033092250576163"/>
          <c:h val="0.5609434032013606"/>
        </c:manualLayout>
      </c:layout>
      <c:areaChart>
        <c:grouping val="stacked"/>
        <c:ser>
          <c:idx val="0"/>
          <c:order val="0"/>
          <c:tx>
            <c:strRef>
              <c:f>Sheet1!$B$243</c:f>
              <c:strCache>
                <c:ptCount val="1"/>
                <c:pt idx="0">
                  <c:v>nr. turisti pe zi </c:v>
                </c:pt>
              </c:strCache>
            </c:strRef>
          </c:tx>
          <c:cat>
            <c:strRef>
              <c:f>Sheet1!$A$244:$A$255</c:f>
              <c:strCache>
                <c:ptCount val="12"/>
                <c:pt idx="0">
                  <c:v>16.12.2009</c:v>
                </c:pt>
                <c:pt idx="1">
                  <c:v>01.02.2010</c:v>
                </c:pt>
                <c:pt idx="2">
                  <c:v>13.03 2010</c:v>
                </c:pt>
                <c:pt idx="3">
                  <c:v>31.05 2010</c:v>
                </c:pt>
                <c:pt idx="4">
                  <c:v>15.06.2010</c:v>
                </c:pt>
                <c:pt idx="5">
                  <c:v>15.07 2010</c:v>
                </c:pt>
                <c:pt idx="6">
                  <c:v>10.08.2010</c:v>
                </c:pt>
                <c:pt idx="7">
                  <c:v>22.09.2010</c:v>
                </c:pt>
                <c:pt idx="8">
                  <c:v>25.10.2010</c:v>
                </c:pt>
                <c:pt idx="9">
                  <c:v>26.02.2011</c:v>
                </c:pt>
                <c:pt idx="10">
                  <c:v>09.04.2011</c:v>
                </c:pt>
                <c:pt idx="11">
                  <c:v>07.05.2011</c:v>
                </c:pt>
              </c:strCache>
            </c:strRef>
          </c:cat>
          <c:val>
            <c:numRef>
              <c:f>Sheet1!$B$244:$B$255</c:f>
              <c:numCache>
                <c:formatCode>General</c:formatCode>
                <c:ptCount val="12"/>
                <c:pt idx="0">
                  <c:v>15</c:v>
                </c:pt>
                <c:pt idx="1">
                  <c:v>552</c:v>
                </c:pt>
                <c:pt idx="2">
                  <c:v>1167</c:v>
                </c:pt>
                <c:pt idx="3">
                  <c:v>2760</c:v>
                </c:pt>
                <c:pt idx="4">
                  <c:v>799</c:v>
                </c:pt>
                <c:pt idx="5">
                  <c:v>955</c:v>
                </c:pt>
                <c:pt idx="6">
                  <c:v>2096</c:v>
                </c:pt>
                <c:pt idx="7">
                  <c:v>396</c:v>
                </c:pt>
                <c:pt idx="8">
                  <c:v>489</c:v>
                </c:pt>
                <c:pt idx="9">
                  <c:v>677</c:v>
                </c:pt>
                <c:pt idx="10">
                  <c:v>1154</c:v>
                </c:pt>
                <c:pt idx="11">
                  <c:v>1566</c:v>
                </c:pt>
              </c:numCache>
            </c:numRef>
          </c:val>
        </c:ser>
        <c:ser>
          <c:idx val="1"/>
          <c:order val="1"/>
          <c:tx>
            <c:strRef>
              <c:f>Sheet1!$C$243</c:f>
              <c:strCache>
                <c:ptCount val="1"/>
                <c:pt idx="0">
                  <c:v>CO2(mg/m3) Rudolf </c:v>
                </c:pt>
              </c:strCache>
            </c:strRef>
          </c:tx>
          <c:cat>
            <c:strRef>
              <c:f>Sheet1!$A$244:$A$255</c:f>
              <c:strCache>
                <c:ptCount val="12"/>
                <c:pt idx="0">
                  <c:v>16.12.2009</c:v>
                </c:pt>
                <c:pt idx="1">
                  <c:v>01.02.2010</c:v>
                </c:pt>
                <c:pt idx="2">
                  <c:v>13.03 2010</c:v>
                </c:pt>
                <c:pt idx="3">
                  <c:v>31.05 2010</c:v>
                </c:pt>
                <c:pt idx="4">
                  <c:v>15.06.2010</c:v>
                </c:pt>
                <c:pt idx="5">
                  <c:v>15.07 2010</c:v>
                </c:pt>
                <c:pt idx="6">
                  <c:v>10.08.2010</c:v>
                </c:pt>
                <c:pt idx="7">
                  <c:v>22.09.2010</c:v>
                </c:pt>
                <c:pt idx="8">
                  <c:v>25.10.2010</c:v>
                </c:pt>
                <c:pt idx="9">
                  <c:v>26.02.2011</c:v>
                </c:pt>
                <c:pt idx="10">
                  <c:v>09.04.2011</c:v>
                </c:pt>
                <c:pt idx="11">
                  <c:v>07.05.2011</c:v>
                </c:pt>
              </c:strCache>
            </c:strRef>
          </c:cat>
          <c:val>
            <c:numRef>
              <c:f>Sheet1!$C$244:$C$255</c:f>
              <c:numCache>
                <c:formatCode>General</c:formatCode>
                <c:ptCount val="12"/>
                <c:pt idx="0">
                  <c:v>1247</c:v>
                </c:pt>
                <c:pt idx="1">
                  <c:v>2761</c:v>
                </c:pt>
                <c:pt idx="2">
                  <c:v>3492</c:v>
                </c:pt>
                <c:pt idx="3">
                  <c:v>10488</c:v>
                </c:pt>
                <c:pt idx="4">
                  <c:v>12600</c:v>
                </c:pt>
                <c:pt idx="5">
                  <c:v>14020</c:v>
                </c:pt>
                <c:pt idx="6">
                  <c:v>18720</c:v>
                </c:pt>
                <c:pt idx="7">
                  <c:v>17352</c:v>
                </c:pt>
                <c:pt idx="8">
                  <c:v>3364</c:v>
                </c:pt>
                <c:pt idx="9">
                  <c:v>1213</c:v>
                </c:pt>
                <c:pt idx="10">
                  <c:v>2890</c:v>
                </c:pt>
                <c:pt idx="11">
                  <c:v>5256</c:v>
                </c:pt>
              </c:numCache>
            </c:numRef>
          </c:val>
        </c:ser>
        <c:axId val="54636928"/>
        <c:axId val="54638464"/>
      </c:areaChart>
      <c:catAx>
        <c:axId val="54636928"/>
        <c:scaling>
          <c:orientation val="minMax"/>
        </c:scaling>
        <c:axPos val="b"/>
        <c:majorTickMark val="none"/>
        <c:tickLblPos val="nextTo"/>
        <c:crossAx val="54638464"/>
        <c:crosses val="autoZero"/>
        <c:auto val="1"/>
        <c:lblAlgn val="ctr"/>
        <c:lblOffset val="100"/>
      </c:catAx>
      <c:valAx>
        <c:axId val="54638464"/>
        <c:scaling>
          <c:orientation val="minMax"/>
        </c:scaling>
        <c:axPos val="l"/>
        <c:majorGridlines/>
        <c:numFmt formatCode="General" sourceLinked="1"/>
        <c:majorTickMark val="none"/>
        <c:tickLblPos val="nextTo"/>
        <c:crossAx val="54636928"/>
        <c:crosses val="autoZero"/>
        <c:crossBetween val="midCat"/>
      </c:valAx>
    </c:plotArea>
    <c:legend>
      <c:legendPos val="r"/>
      <c:layout>
        <c:manualLayout>
          <c:xMode val="edge"/>
          <c:yMode val="edge"/>
          <c:x val="0.71735336305068609"/>
          <c:y val="0.11501770729363056"/>
          <c:w val="0.19933202099737543"/>
          <c:h val="0.26675627518391187"/>
        </c:manualLayout>
      </c:layout>
    </c:legend>
    <c:plotVisOnly val="1"/>
  </c:chart>
  <c:spPr>
    <a:no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1052275046557181"/>
          <c:y val="1.9851116625310219E-2"/>
          <c:w val="0.66488824297870708"/>
          <c:h val="0.56871599486788715"/>
        </c:manualLayout>
      </c:layout>
      <c:barChart>
        <c:barDir val="col"/>
        <c:grouping val="clustered"/>
        <c:ser>
          <c:idx val="0"/>
          <c:order val="0"/>
          <c:tx>
            <c:strRef>
              <c:f>Sheet1!$B$50</c:f>
              <c:strCache>
                <c:ptCount val="1"/>
                <c:pt idx="0">
                  <c:v>Ghizela </c:v>
                </c:pt>
              </c:strCache>
            </c:strRef>
          </c:tx>
          <c:trendline>
            <c:trendlineType val="linear"/>
          </c:trendline>
          <c:cat>
            <c:strRef>
              <c:f>Sheet1!$A$51:$A$65</c:f>
              <c:strCache>
                <c:ptCount val="15"/>
                <c:pt idx="0">
                  <c:v>29.03.1989</c:v>
                </c:pt>
                <c:pt idx="1">
                  <c:v>04.07.1989</c:v>
                </c:pt>
                <c:pt idx="2">
                  <c:v>16.12.2009</c:v>
                </c:pt>
                <c:pt idx="3">
                  <c:v>01.02.2010</c:v>
                </c:pt>
                <c:pt idx="4">
                  <c:v>13.03 2010</c:v>
                </c:pt>
                <c:pt idx="5">
                  <c:v>31.05 2010</c:v>
                </c:pt>
                <c:pt idx="6">
                  <c:v>15.06.2010</c:v>
                </c:pt>
                <c:pt idx="7">
                  <c:v>15.07 2010</c:v>
                </c:pt>
                <c:pt idx="8">
                  <c:v>10.08.2010</c:v>
                </c:pt>
                <c:pt idx="9">
                  <c:v>22.09.2010</c:v>
                </c:pt>
                <c:pt idx="10">
                  <c:v>25.10.2010</c:v>
                </c:pt>
                <c:pt idx="11">
                  <c:v>26.02.2011</c:v>
                </c:pt>
                <c:pt idx="12">
                  <c:v>12.03.2011</c:v>
                </c:pt>
                <c:pt idx="13">
                  <c:v>09.04.2011</c:v>
                </c:pt>
                <c:pt idx="14">
                  <c:v>07.05.2011</c:v>
                </c:pt>
              </c:strCache>
            </c:strRef>
          </c:cat>
          <c:val>
            <c:numRef>
              <c:f>Sheet1!$B$51:$B$65</c:f>
              <c:numCache>
                <c:formatCode>General</c:formatCode>
                <c:ptCount val="15"/>
                <c:pt idx="2">
                  <c:v>70</c:v>
                </c:pt>
                <c:pt idx="3">
                  <c:v>70</c:v>
                </c:pt>
                <c:pt idx="5">
                  <c:v>68.099999999999994</c:v>
                </c:pt>
                <c:pt idx="6">
                  <c:v>71</c:v>
                </c:pt>
                <c:pt idx="7">
                  <c:v>68</c:v>
                </c:pt>
                <c:pt idx="8">
                  <c:v>68</c:v>
                </c:pt>
                <c:pt idx="9">
                  <c:v>64.7</c:v>
                </c:pt>
                <c:pt idx="10">
                  <c:v>66.2</c:v>
                </c:pt>
                <c:pt idx="11">
                  <c:v>70.099999999999994</c:v>
                </c:pt>
                <c:pt idx="12">
                  <c:v>62.2</c:v>
                </c:pt>
                <c:pt idx="13">
                  <c:v>71.900000000000006</c:v>
                </c:pt>
                <c:pt idx="14">
                  <c:v>67.2</c:v>
                </c:pt>
              </c:numCache>
            </c:numRef>
          </c:val>
        </c:ser>
        <c:ser>
          <c:idx val="1"/>
          <c:order val="1"/>
          <c:tx>
            <c:strRef>
              <c:f>Sheet1!$C$50</c:f>
              <c:strCache>
                <c:ptCount val="1"/>
                <c:pt idx="0">
                  <c:v>Rudolf </c:v>
                </c:pt>
              </c:strCache>
            </c:strRef>
          </c:tx>
          <c:cat>
            <c:strRef>
              <c:f>Sheet1!$A$51:$A$65</c:f>
              <c:strCache>
                <c:ptCount val="15"/>
                <c:pt idx="0">
                  <c:v>29.03.1989</c:v>
                </c:pt>
                <c:pt idx="1">
                  <c:v>04.07.1989</c:v>
                </c:pt>
                <c:pt idx="2">
                  <c:v>16.12.2009</c:v>
                </c:pt>
                <c:pt idx="3">
                  <c:v>01.02.2010</c:v>
                </c:pt>
                <c:pt idx="4">
                  <c:v>13.03 2010</c:v>
                </c:pt>
                <c:pt idx="5">
                  <c:v>31.05 2010</c:v>
                </c:pt>
                <c:pt idx="6">
                  <c:v>15.06.2010</c:v>
                </c:pt>
                <c:pt idx="7">
                  <c:v>15.07 2010</c:v>
                </c:pt>
                <c:pt idx="8">
                  <c:v>10.08.2010</c:v>
                </c:pt>
                <c:pt idx="9">
                  <c:v>22.09.2010</c:v>
                </c:pt>
                <c:pt idx="10">
                  <c:v>25.10.2010</c:v>
                </c:pt>
                <c:pt idx="11">
                  <c:v>26.02.2011</c:v>
                </c:pt>
                <c:pt idx="12">
                  <c:v>12.03.2011</c:v>
                </c:pt>
                <c:pt idx="13">
                  <c:v>09.04.2011</c:v>
                </c:pt>
                <c:pt idx="14">
                  <c:v>07.05.2011</c:v>
                </c:pt>
              </c:strCache>
            </c:strRef>
          </c:cat>
          <c:val>
            <c:numRef>
              <c:f>Sheet1!$C$51:$C$65</c:f>
              <c:numCache>
                <c:formatCode>General</c:formatCode>
                <c:ptCount val="15"/>
                <c:pt idx="0">
                  <c:v>70</c:v>
                </c:pt>
                <c:pt idx="1">
                  <c:v>74</c:v>
                </c:pt>
                <c:pt idx="2">
                  <c:v>71</c:v>
                </c:pt>
                <c:pt idx="3">
                  <c:v>72.2</c:v>
                </c:pt>
                <c:pt idx="4">
                  <c:v>70.3</c:v>
                </c:pt>
                <c:pt idx="5">
                  <c:v>71.7</c:v>
                </c:pt>
                <c:pt idx="6">
                  <c:v>70</c:v>
                </c:pt>
                <c:pt idx="7">
                  <c:v>71.2</c:v>
                </c:pt>
                <c:pt idx="8">
                  <c:v>72.3</c:v>
                </c:pt>
                <c:pt idx="9">
                  <c:v>70</c:v>
                </c:pt>
                <c:pt idx="10">
                  <c:v>69.599999999999994</c:v>
                </c:pt>
                <c:pt idx="11">
                  <c:v>67.7</c:v>
                </c:pt>
                <c:pt idx="12">
                  <c:v>66</c:v>
                </c:pt>
                <c:pt idx="13">
                  <c:v>69.400000000000006</c:v>
                </c:pt>
                <c:pt idx="14">
                  <c:v>72</c:v>
                </c:pt>
              </c:numCache>
            </c:numRef>
          </c:val>
        </c:ser>
        <c:ser>
          <c:idx val="2"/>
          <c:order val="2"/>
          <c:tx>
            <c:strRef>
              <c:f>Sheet1!$D$50</c:f>
              <c:strCache>
                <c:ptCount val="1"/>
                <c:pt idx="0">
                  <c:v>Terezia </c:v>
                </c:pt>
              </c:strCache>
            </c:strRef>
          </c:tx>
          <c:cat>
            <c:strRef>
              <c:f>Sheet1!$A$51:$A$65</c:f>
              <c:strCache>
                <c:ptCount val="15"/>
                <c:pt idx="0">
                  <c:v>29.03.1989</c:v>
                </c:pt>
                <c:pt idx="1">
                  <c:v>04.07.1989</c:v>
                </c:pt>
                <c:pt idx="2">
                  <c:v>16.12.2009</c:v>
                </c:pt>
                <c:pt idx="3">
                  <c:v>01.02.2010</c:v>
                </c:pt>
                <c:pt idx="4">
                  <c:v>13.03 2010</c:v>
                </c:pt>
                <c:pt idx="5">
                  <c:v>31.05 2010</c:v>
                </c:pt>
                <c:pt idx="6">
                  <c:v>15.06.2010</c:v>
                </c:pt>
                <c:pt idx="7">
                  <c:v>15.07 2010</c:v>
                </c:pt>
                <c:pt idx="8">
                  <c:v>10.08.2010</c:v>
                </c:pt>
                <c:pt idx="9">
                  <c:v>22.09.2010</c:v>
                </c:pt>
                <c:pt idx="10">
                  <c:v>25.10.2010</c:v>
                </c:pt>
                <c:pt idx="11">
                  <c:v>26.02.2011</c:v>
                </c:pt>
                <c:pt idx="12">
                  <c:v>12.03.2011</c:v>
                </c:pt>
                <c:pt idx="13">
                  <c:v>09.04.2011</c:v>
                </c:pt>
                <c:pt idx="14">
                  <c:v>07.05.2011</c:v>
                </c:pt>
              </c:strCache>
            </c:strRef>
          </c:cat>
          <c:val>
            <c:numRef>
              <c:f>Sheet1!$D$51:$D$65</c:f>
              <c:numCache>
                <c:formatCode>General</c:formatCode>
                <c:ptCount val="15"/>
                <c:pt idx="2">
                  <c:v>68</c:v>
                </c:pt>
                <c:pt idx="3">
                  <c:v>70.5</c:v>
                </c:pt>
                <c:pt idx="6">
                  <c:v>72</c:v>
                </c:pt>
                <c:pt idx="7">
                  <c:v>73</c:v>
                </c:pt>
                <c:pt idx="8">
                  <c:v>74.900000000000006</c:v>
                </c:pt>
                <c:pt idx="9">
                  <c:v>73</c:v>
                </c:pt>
                <c:pt idx="10">
                  <c:v>72.599999999999994</c:v>
                </c:pt>
                <c:pt idx="11">
                  <c:v>71.099999999999994</c:v>
                </c:pt>
                <c:pt idx="12">
                  <c:v>68.5</c:v>
                </c:pt>
                <c:pt idx="13">
                  <c:v>72.3</c:v>
                </c:pt>
                <c:pt idx="14">
                  <c:v>69.2</c:v>
                </c:pt>
              </c:numCache>
            </c:numRef>
          </c:val>
        </c:ser>
        <c:ser>
          <c:idx val="3"/>
          <c:order val="3"/>
          <c:tx>
            <c:strRef>
              <c:f>Sheet1!$E$50</c:f>
              <c:strCache>
                <c:ptCount val="1"/>
                <c:pt idx="0">
                  <c:v>Exterior</c:v>
                </c:pt>
              </c:strCache>
            </c:strRef>
          </c:tx>
          <c:cat>
            <c:strRef>
              <c:f>Sheet1!$A$51:$A$65</c:f>
              <c:strCache>
                <c:ptCount val="15"/>
                <c:pt idx="0">
                  <c:v>29.03.1989</c:v>
                </c:pt>
                <c:pt idx="1">
                  <c:v>04.07.1989</c:v>
                </c:pt>
                <c:pt idx="2">
                  <c:v>16.12.2009</c:v>
                </c:pt>
                <c:pt idx="3">
                  <c:v>01.02.2010</c:v>
                </c:pt>
                <c:pt idx="4">
                  <c:v>13.03 2010</c:v>
                </c:pt>
                <c:pt idx="5">
                  <c:v>31.05 2010</c:v>
                </c:pt>
                <c:pt idx="6">
                  <c:v>15.06.2010</c:v>
                </c:pt>
                <c:pt idx="7">
                  <c:v>15.07 2010</c:v>
                </c:pt>
                <c:pt idx="8">
                  <c:v>10.08.2010</c:v>
                </c:pt>
                <c:pt idx="9">
                  <c:v>22.09.2010</c:v>
                </c:pt>
                <c:pt idx="10">
                  <c:v>25.10.2010</c:v>
                </c:pt>
                <c:pt idx="11">
                  <c:v>26.02.2011</c:v>
                </c:pt>
                <c:pt idx="12">
                  <c:v>12.03.2011</c:v>
                </c:pt>
                <c:pt idx="13">
                  <c:v>09.04.2011</c:v>
                </c:pt>
                <c:pt idx="14">
                  <c:v>07.05.2011</c:v>
                </c:pt>
              </c:strCache>
            </c:strRef>
          </c:cat>
          <c:val>
            <c:numRef>
              <c:f>Sheet1!$E$51:$E$65</c:f>
              <c:numCache>
                <c:formatCode>General</c:formatCode>
                <c:ptCount val="15"/>
                <c:pt idx="2">
                  <c:v>63</c:v>
                </c:pt>
                <c:pt idx="3">
                  <c:v>55</c:v>
                </c:pt>
                <c:pt idx="6">
                  <c:v>33</c:v>
                </c:pt>
                <c:pt idx="7">
                  <c:v>48</c:v>
                </c:pt>
                <c:pt idx="8">
                  <c:v>55</c:v>
                </c:pt>
                <c:pt idx="9">
                  <c:v>37.4</c:v>
                </c:pt>
                <c:pt idx="10">
                  <c:v>52</c:v>
                </c:pt>
                <c:pt idx="11">
                  <c:v>69</c:v>
                </c:pt>
                <c:pt idx="12">
                  <c:v>36.1</c:v>
                </c:pt>
                <c:pt idx="13">
                  <c:v>58</c:v>
                </c:pt>
                <c:pt idx="14">
                  <c:v>43.5</c:v>
                </c:pt>
              </c:numCache>
            </c:numRef>
          </c:val>
        </c:ser>
        <c:axId val="54139136"/>
        <c:axId val="54149504"/>
      </c:barChart>
      <c:catAx>
        <c:axId val="54139136"/>
        <c:scaling>
          <c:orientation val="minMax"/>
        </c:scaling>
        <c:axPos val="b"/>
        <c:title>
          <c:tx>
            <c:rich>
              <a:bodyPr/>
              <a:lstStyle/>
              <a:p>
                <a:pPr>
                  <a:defRPr/>
                </a:pPr>
                <a:r>
                  <a:rPr lang="en-US"/>
                  <a:t>timp</a:t>
                </a:r>
              </a:p>
            </c:rich>
          </c:tx>
          <c:layout/>
        </c:title>
        <c:majorTickMark val="none"/>
        <c:tickLblPos val="nextTo"/>
        <c:txPr>
          <a:bodyPr/>
          <a:lstStyle/>
          <a:p>
            <a:pPr>
              <a:defRPr sz="1200"/>
            </a:pPr>
            <a:endParaRPr lang="en-US"/>
          </a:p>
        </c:txPr>
        <c:crossAx val="54149504"/>
        <c:crosses val="autoZero"/>
        <c:auto val="1"/>
        <c:lblAlgn val="ctr"/>
        <c:lblOffset val="100"/>
      </c:catAx>
      <c:valAx>
        <c:axId val="54149504"/>
        <c:scaling>
          <c:orientation val="minMax"/>
        </c:scaling>
        <c:axPos val="l"/>
        <c:majorGridlines/>
        <c:title>
          <c:tx>
            <c:rich>
              <a:bodyPr/>
              <a:lstStyle/>
              <a:p>
                <a:pPr>
                  <a:defRPr sz="1200"/>
                </a:pPr>
                <a:r>
                  <a:rPr lang="en-US" sz="1200"/>
                  <a:t>Umiditatea relativa (%)</a:t>
                </a:r>
              </a:p>
            </c:rich>
          </c:tx>
          <c:layout/>
        </c:title>
        <c:numFmt formatCode="General" sourceLinked="1"/>
        <c:tickLblPos val="nextTo"/>
        <c:crossAx val="54139136"/>
        <c:crosses val="autoZero"/>
        <c:crossBetween val="between"/>
      </c:valAx>
    </c:plotArea>
    <c:legend>
      <c:legendPos val="r"/>
      <c:layout>
        <c:manualLayout>
          <c:xMode val="edge"/>
          <c:yMode val="edge"/>
          <c:x val="0.7854967221381759"/>
          <c:y val="0.23824387956468221"/>
          <c:w val="0.21046898638426695"/>
          <c:h val="0.28529858085357196"/>
        </c:manualLayout>
      </c:layout>
    </c:legend>
    <c:plotVisOnly val="1"/>
  </c:chart>
  <c:spPr>
    <a:noFill/>
    <a:ln>
      <a:no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4217519461969877"/>
          <c:y val="0.33928572488706926"/>
          <c:w val="0.66545296454875913"/>
          <c:h val="0.42015179103086553"/>
        </c:manualLayout>
      </c:layout>
      <c:barChart>
        <c:barDir val="col"/>
        <c:grouping val="clustered"/>
        <c:ser>
          <c:idx val="0"/>
          <c:order val="0"/>
          <c:tx>
            <c:strRef>
              <c:f>Sheet1!$B$167:$B$168</c:f>
              <c:strCache>
                <c:ptCount val="1"/>
                <c:pt idx="0">
                  <c:v>PM2,5  Ghizela </c:v>
                </c:pt>
              </c:strCache>
            </c:strRef>
          </c:tx>
          <c:cat>
            <c:strRef>
              <c:f>Sheet1!$A$169:$A$181</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Sheet1!$B$169:$B$181</c:f>
              <c:numCache>
                <c:formatCode>0.000</c:formatCode>
                <c:ptCount val="13"/>
                <c:pt idx="0">
                  <c:v>0.1</c:v>
                </c:pt>
                <c:pt idx="1">
                  <c:v>6.1000000000000013E-2</c:v>
                </c:pt>
                <c:pt idx="3">
                  <c:v>1.4999999999999998E-2</c:v>
                </c:pt>
                <c:pt idx="4">
                  <c:v>1.6000000000000021E-2</c:v>
                </c:pt>
                <c:pt idx="5">
                  <c:v>1.2999999999999998E-2</c:v>
                </c:pt>
                <c:pt idx="6" formatCode="General">
                  <c:v>1.7000000000000001E-2</c:v>
                </c:pt>
                <c:pt idx="7" formatCode="General">
                  <c:v>1.2E-2</c:v>
                </c:pt>
                <c:pt idx="8">
                  <c:v>2.9000000000000001E-2</c:v>
                </c:pt>
                <c:pt idx="9">
                  <c:v>7.5999999999999998E-2</c:v>
                </c:pt>
                <c:pt idx="10">
                  <c:v>5.9000000000000434E-2</c:v>
                </c:pt>
                <c:pt idx="11">
                  <c:v>2.1999999999999999E-2</c:v>
                </c:pt>
                <c:pt idx="12">
                  <c:v>1.4E-2</c:v>
                </c:pt>
              </c:numCache>
            </c:numRef>
          </c:val>
        </c:ser>
        <c:ser>
          <c:idx val="1"/>
          <c:order val="1"/>
          <c:tx>
            <c:strRef>
              <c:f>Sheet1!$C$167:$C$168</c:f>
              <c:strCache>
                <c:ptCount val="1"/>
                <c:pt idx="0">
                  <c:v>PM2,5  Rudolf </c:v>
                </c:pt>
              </c:strCache>
            </c:strRef>
          </c:tx>
          <c:cat>
            <c:strRef>
              <c:f>Sheet1!$A$169:$A$181</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Sheet1!$C$169:$C$181</c:f>
              <c:numCache>
                <c:formatCode>General</c:formatCode>
                <c:ptCount val="13"/>
                <c:pt idx="0">
                  <c:v>0.18800000000000044</c:v>
                </c:pt>
                <c:pt idx="2">
                  <c:v>7.5999999999999998E-2</c:v>
                </c:pt>
                <c:pt idx="3">
                  <c:v>3.2000000000000042E-2</c:v>
                </c:pt>
                <c:pt idx="4">
                  <c:v>2.7000000000000256E-2</c:v>
                </c:pt>
                <c:pt idx="5">
                  <c:v>1.9000000000000197E-2</c:v>
                </c:pt>
                <c:pt idx="6">
                  <c:v>3.1000000000000052E-2</c:v>
                </c:pt>
                <c:pt idx="7">
                  <c:v>1.9000000000000197E-2</c:v>
                </c:pt>
                <c:pt idx="8">
                  <c:v>5.1000000000000004E-2</c:v>
                </c:pt>
                <c:pt idx="9">
                  <c:v>0.12200000000000009</c:v>
                </c:pt>
                <c:pt idx="10">
                  <c:v>8.5000000000000006E-2</c:v>
                </c:pt>
                <c:pt idx="11">
                  <c:v>4.5999999999999999E-2</c:v>
                </c:pt>
                <c:pt idx="12">
                  <c:v>2.5000000000000001E-2</c:v>
                </c:pt>
              </c:numCache>
            </c:numRef>
          </c:val>
        </c:ser>
        <c:ser>
          <c:idx val="2"/>
          <c:order val="2"/>
          <c:tx>
            <c:strRef>
              <c:f>Sheet1!$D$167:$D$168</c:f>
              <c:strCache>
                <c:ptCount val="1"/>
                <c:pt idx="0">
                  <c:v>PM2,5  Terezia </c:v>
                </c:pt>
              </c:strCache>
            </c:strRef>
          </c:tx>
          <c:cat>
            <c:strRef>
              <c:f>Sheet1!$A$169:$A$181</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Sheet1!$D$169:$D$181</c:f>
              <c:numCache>
                <c:formatCode>General</c:formatCode>
                <c:ptCount val="13"/>
                <c:pt idx="4">
                  <c:v>2.7000000000000256E-2</c:v>
                </c:pt>
                <c:pt idx="5">
                  <c:v>2.1000000000000012E-2</c:v>
                </c:pt>
                <c:pt idx="6">
                  <c:v>3.2000000000000042E-2</c:v>
                </c:pt>
                <c:pt idx="7">
                  <c:v>1.9000000000000197E-2</c:v>
                </c:pt>
                <c:pt idx="8">
                  <c:v>4.7000000000000014E-2</c:v>
                </c:pt>
                <c:pt idx="9">
                  <c:v>0.125</c:v>
                </c:pt>
                <c:pt idx="10">
                  <c:v>8.7000000000000022E-2</c:v>
                </c:pt>
                <c:pt idx="11">
                  <c:v>4.7000000000000014E-2</c:v>
                </c:pt>
                <c:pt idx="12">
                  <c:v>2.5000000000000001E-2</c:v>
                </c:pt>
              </c:numCache>
            </c:numRef>
          </c:val>
        </c:ser>
        <c:axId val="54195712"/>
        <c:axId val="54197248"/>
      </c:barChart>
      <c:catAx>
        <c:axId val="54195712"/>
        <c:scaling>
          <c:orientation val="minMax"/>
        </c:scaling>
        <c:delete val="1"/>
        <c:axPos val="b"/>
        <c:majorTickMark val="none"/>
        <c:tickLblPos val="nextTo"/>
        <c:crossAx val="54197248"/>
        <c:crosses val="autoZero"/>
        <c:auto val="1"/>
        <c:lblAlgn val="ctr"/>
        <c:lblOffset val="100"/>
      </c:catAx>
      <c:valAx>
        <c:axId val="54197248"/>
        <c:scaling>
          <c:orientation val="minMax"/>
        </c:scaling>
        <c:axPos val="l"/>
        <c:majorGridlines/>
        <c:numFmt formatCode="0.000" sourceLinked="1"/>
        <c:tickLblPos val="nextTo"/>
        <c:crossAx val="54195712"/>
        <c:crosses val="autoZero"/>
        <c:crossBetween val="between"/>
      </c:valAx>
    </c:plotArea>
    <c:legend>
      <c:legendPos val="r"/>
      <c:layout>
        <c:manualLayout>
          <c:xMode val="edge"/>
          <c:yMode val="edge"/>
          <c:x val="0.64165260239019639"/>
          <c:y val="0.3345906958463794"/>
          <c:w val="0.17976610234205398"/>
          <c:h val="0.19073323344098594"/>
        </c:manualLayout>
      </c:layout>
      <c:spPr>
        <a:solidFill>
          <a:srgbClr val="4F81BD">
            <a:alpha val="46000"/>
          </a:srgbClr>
        </a:solidFill>
      </c:spPr>
      <c:txPr>
        <a:bodyPr/>
        <a:lstStyle/>
        <a:p>
          <a:pPr>
            <a:defRPr sz="1050"/>
          </a:pPr>
          <a:endParaRPr lang="en-US"/>
        </a:p>
      </c:txPr>
    </c:legend>
    <c:plotVisOnly val="1"/>
  </c:chart>
  <c:spPr>
    <a:noFill/>
    <a:ln>
      <a:noFill/>
    </a:ln>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0731330689674695"/>
          <c:y val="8.6554355105861125E-2"/>
          <c:w val="0.6642082197994259"/>
          <c:h val="0.42568320628335082"/>
        </c:manualLayout>
      </c:layout>
      <c:barChart>
        <c:barDir val="col"/>
        <c:grouping val="clustered"/>
        <c:ser>
          <c:idx val="0"/>
          <c:order val="0"/>
          <c:tx>
            <c:strRef>
              <c:f>Sheet1!$B$150:$B$151</c:f>
              <c:strCache>
                <c:ptCount val="1"/>
                <c:pt idx="0">
                  <c:v>PM1 Ghizela </c:v>
                </c:pt>
              </c:strCache>
            </c:strRef>
          </c:tx>
          <c:cat>
            <c:strRef>
              <c:f>Sheet1!$A$152:$A$164</c:f>
              <c:strCache>
                <c:ptCount val="12"/>
                <c:pt idx="0">
                  <c:v>16.12.2009</c:v>
                </c:pt>
                <c:pt idx="1">
                  <c:v>01.02.2010</c:v>
                </c:pt>
                <c:pt idx="2">
                  <c:v>13.03 2010</c:v>
                </c:pt>
                <c:pt idx="3">
                  <c:v>15.06.2010</c:v>
                </c:pt>
                <c:pt idx="4">
                  <c:v>15.07 2010</c:v>
                </c:pt>
                <c:pt idx="5">
                  <c:v>10.08.2010</c:v>
                </c:pt>
                <c:pt idx="6">
                  <c:v>22.09.2010</c:v>
                </c:pt>
                <c:pt idx="7">
                  <c:v>25.10.2010</c:v>
                </c:pt>
                <c:pt idx="8">
                  <c:v>26.02.2011</c:v>
                </c:pt>
                <c:pt idx="9">
                  <c:v>12.03.2011</c:v>
                </c:pt>
                <c:pt idx="10">
                  <c:v>09.04.2011</c:v>
                </c:pt>
                <c:pt idx="11">
                  <c:v>07.05.2011</c:v>
                </c:pt>
              </c:strCache>
            </c:strRef>
          </c:cat>
          <c:val>
            <c:numRef>
              <c:f>Sheet1!$B$152:$B$164</c:f>
              <c:numCache>
                <c:formatCode>0.000</c:formatCode>
                <c:ptCount val="12"/>
                <c:pt idx="0">
                  <c:v>9.4000000000000028E-2</c:v>
                </c:pt>
                <c:pt idx="1">
                  <c:v>5.9000000000000434E-2</c:v>
                </c:pt>
                <c:pt idx="3">
                  <c:v>1.0000000000000005E-2</c:v>
                </c:pt>
                <c:pt idx="4">
                  <c:v>1.0000000000000005E-2</c:v>
                </c:pt>
                <c:pt idx="5">
                  <c:v>1.2E-2</c:v>
                </c:pt>
                <c:pt idx="6">
                  <c:v>1.0000000000000005E-2</c:v>
                </c:pt>
                <c:pt idx="7">
                  <c:v>2.5000000000000001E-2</c:v>
                </c:pt>
                <c:pt idx="8">
                  <c:v>7.3000000000000009E-2</c:v>
                </c:pt>
                <c:pt idx="9">
                  <c:v>5.9000000000000434E-2</c:v>
                </c:pt>
                <c:pt idx="10">
                  <c:v>2.0000000000000011E-2</c:v>
                </c:pt>
                <c:pt idx="11">
                  <c:v>1.2999999999999998E-2</c:v>
                </c:pt>
              </c:numCache>
            </c:numRef>
          </c:val>
        </c:ser>
        <c:ser>
          <c:idx val="1"/>
          <c:order val="1"/>
          <c:tx>
            <c:strRef>
              <c:f>Sheet1!$C$150:$C$151</c:f>
              <c:strCache>
                <c:ptCount val="1"/>
                <c:pt idx="0">
                  <c:v>PM1 Rudolf </c:v>
                </c:pt>
              </c:strCache>
            </c:strRef>
          </c:tx>
          <c:cat>
            <c:strRef>
              <c:f>Sheet1!$A$152:$A$164</c:f>
              <c:strCache>
                <c:ptCount val="12"/>
                <c:pt idx="0">
                  <c:v>16.12.2009</c:v>
                </c:pt>
                <c:pt idx="1">
                  <c:v>01.02.2010</c:v>
                </c:pt>
                <c:pt idx="2">
                  <c:v>13.03 2010</c:v>
                </c:pt>
                <c:pt idx="3">
                  <c:v>15.06.2010</c:v>
                </c:pt>
                <c:pt idx="4">
                  <c:v>15.07 2010</c:v>
                </c:pt>
                <c:pt idx="5">
                  <c:v>10.08.2010</c:v>
                </c:pt>
                <c:pt idx="6">
                  <c:v>22.09.2010</c:v>
                </c:pt>
                <c:pt idx="7">
                  <c:v>25.10.2010</c:v>
                </c:pt>
                <c:pt idx="8">
                  <c:v>26.02.2011</c:v>
                </c:pt>
                <c:pt idx="9">
                  <c:v>12.03.2011</c:v>
                </c:pt>
                <c:pt idx="10">
                  <c:v>09.04.2011</c:v>
                </c:pt>
                <c:pt idx="11">
                  <c:v>07.05.2011</c:v>
                </c:pt>
              </c:strCache>
            </c:strRef>
          </c:cat>
          <c:val>
            <c:numRef>
              <c:f>Sheet1!$C$152:$C$164</c:f>
              <c:numCache>
                <c:formatCode>0.000</c:formatCode>
                <c:ptCount val="12"/>
                <c:pt idx="0">
                  <c:v>0.17900000000000021</c:v>
                </c:pt>
                <c:pt idx="1">
                  <c:v>0.113</c:v>
                </c:pt>
                <c:pt idx="2">
                  <c:v>7.0999999999999994E-2</c:v>
                </c:pt>
                <c:pt idx="3">
                  <c:v>1.9000000000000197E-2</c:v>
                </c:pt>
                <c:pt idx="4">
                  <c:v>1.4E-2</c:v>
                </c:pt>
                <c:pt idx="5">
                  <c:v>1.9000000000000197E-2</c:v>
                </c:pt>
                <c:pt idx="6">
                  <c:v>1.4E-2</c:v>
                </c:pt>
                <c:pt idx="7">
                  <c:v>4.3999999999999997E-2</c:v>
                </c:pt>
                <c:pt idx="8">
                  <c:v>0.113</c:v>
                </c:pt>
                <c:pt idx="9">
                  <c:v>8.0000000000000043E-2</c:v>
                </c:pt>
                <c:pt idx="10">
                  <c:v>4.1000000000000002E-2</c:v>
                </c:pt>
                <c:pt idx="11">
                  <c:v>2.1000000000000012E-2</c:v>
                </c:pt>
              </c:numCache>
            </c:numRef>
          </c:val>
        </c:ser>
        <c:ser>
          <c:idx val="2"/>
          <c:order val="2"/>
          <c:tx>
            <c:strRef>
              <c:f>Sheet1!$D$150:$D$151</c:f>
              <c:strCache>
                <c:ptCount val="1"/>
                <c:pt idx="0">
                  <c:v>PM1 Terezia </c:v>
                </c:pt>
              </c:strCache>
            </c:strRef>
          </c:tx>
          <c:cat>
            <c:strRef>
              <c:f>Sheet1!$A$152:$A$164</c:f>
              <c:strCache>
                <c:ptCount val="12"/>
                <c:pt idx="0">
                  <c:v>16.12.2009</c:v>
                </c:pt>
                <c:pt idx="1">
                  <c:v>01.02.2010</c:v>
                </c:pt>
                <c:pt idx="2">
                  <c:v>13.03 2010</c:v>
                </c:pt>
                <c:pt idx="3">
                  <c:v>15.06.2010</c:v>
                </c:pt>
                <c:pt idx="4">
                  <c:v>15.07 2010</c:v>
                </c:pt>
                <c:pt idx="5">
                  <c:v>10.08.2010</c:v>
                </c:pt>
                <c:pt idx="6">
                  <c:v>22.09.2010</c:v>
                </c:pt>
                <c:pt idx="7">
                  <c:v>25.10.2010</c:v>
                </c:pt>
                <c:pt idx="8">
                  <c:v>26.02.2011</c:v>
                </c:pt>
                <c:pt idx="9">
                  <c:v>12.03.2011</c:v>
                </c:pt>
                <c:pt idx="10">
                  <c:v>09.04.2011</c:v>
                </c:pt>
                <c:pt idx="11">
                  <c:v>07.05.2011</c:v>
                </c:pt>
              </c:strCache>
            </c:strRef>
          </c:cat>
          <c:val>
            <c:numRef>
              <c:f>Sheet1!$D$152:$D$164</c:f>
              <c:numCache>
                <c:formatCode>General</c:formatCode>
                <c:ptCount val="12"/>
                <c:pt idx="3" formatCode="0.000">
                  <c:v>1.9000000000000197E-2</c:v>
                </c:pt>
                <c:pt idx="4" formatCode="0.000">
                  <c:v>1.4E-2</c:v>
                </c:pt>
                <c:pt idx="5" formatCode="0.000">
                  <c:v>2.0000000000000011E-2</c:v>
                </c:pt>
                <c:pt idx="6" formatCode="0.000">
                  <c:v>1.4E-2</c:v>
                </c:pt>
                <c:pt idx="7" formatCode="0.000">
                  <c:v>4.0000000000000022E-2</c:v>
                </c:pt>
                <c:pt idx="8" formatCode="0.000">
                  <c:v>0.114</c:v>
                </c:pt>
                <c:pt idx="9" formatCode="0.000">
                  <c:v>8.2000000000000003E-2</c:v>
                </c:pt>
                <c:pt idx="10" formatCode="0.000">
                  <c:v>4.2000000000000023E-2</c:v>
                </c:pt>
                <c:pt idx="11" formatCode="0.000">
                  <c:v>2.1000000000000012E-2</c:v>
                </c:pt>
              </c:numCache>
            </c:numRef>
          </c:val>
        </c:ser>
        <c:axId val="54232192"/>
        <c:axId val="54233728"/>
      </c:barChart>
      <c:catAx>
        <c:axId val="54232192"/>
        <c:scaling>
          <c:orientation val="minMax"/>
        </c:scaling>
        <c:delete val="1"/>
        <c:axPos val="b"/>
        <c:majorTickMark val="none"/>
        <c:tickLblPos val="nextTo"/>
        <c:crossAx val="54233728"/>
        <c:crosses val="autoZero"/>
        <c:auto val="1"/>
        <c:lblAlgn val="ctr"/>
        <c:lblOffset val="100"/>
      </c:catAx>
      <c:valAx>
        <c:axId val="54233728"/>
        <c:scaling>
          <c:orientation val="minMax"/>
        </c:scaling>
        <c:axPos val="l"/>
        <c:majorGridlines/>
        <c:title>
          <c:tx>
            <c:rich>
              <a:bodyPr/>
              <a:lstStyle/>
              <a:p>
                <a:pPr>
                  <a:defRPr/>
                </a:pPr>
                <a:r>
                  <a:rPr lang="en-US"/>
                  <a:t>mg/m3</a:t>
                </a:r>
              </a:p>
            </c:rich>
          </c:tx>
          <c:layout/>
        </c:title>
        <c:numFmt formatCode="0.000" sourceLinked="1"/>
        <c:tickLblPos val="nextTo"/>
        <c:txPr>
          <a:bodyPr/>
          <a:lstStyle/>
          <a:p>
            <a:pPr>
              <a:defRPr sz="1000"/>
            </a:pPr>
            <a:endParaRPr lang="en-US"/>
          </a:p>
        </c:txPr>
        <c:crossAx val="54232192"/>
        <c:crosses val="autoZero"/>
        <c:crossBetween val="between"/>
      </c:valAx>
    </c:plotArea>
    <c:legend>
      <c:legendPos val="r"/>
      <c:layout>
        <c:manualLayout>
          <c:xMode val="edge"/>
          <c:yMode val="edge"/>
          <c:x val="0.60844959094441364"/>
          <c:y val="8.988631454253071E-2"/>
          <c:w val="0.15647268349136437"/>
          <c:h val="0.17504254961502241"/>
        </c:manualLayout>
      </c:layout>
      <c:spPr>
        <a:solidFill>
          <a:srgbClr val="4F81BD">
            <a:alpha val="43000"/>
          </a:srgbClr>
        </a:solidFill>
      </c:spPr>
      <c:txPr>
        <a:bodyPr/>
        <a:lstStyle/>
        <a:p>
          <a:pPr>
            <a:defRPr sz="1100"/>
          </a:pPr>
          <a:endParaRPr lang="en-US"/>
        </a:p>
      </c:txPr>
    </c:legend>
    <c:plotVisOnly val="1"/>
  </c:chart>
  <c:spPr>
    <a:noFill/>
    <a:ln>
      <a:no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2821260258474029"/>
          <c:y val="0.28729281767955855"/>
          <c:w val="0.66167870854495192"/>
          <c:h val="0.40268006554429414"/>
        </c:manualLayout>
      </c:layout>
      <c:barChart>
        <c:barDir val="col"/>
        <c:grouping val="clustered"/>
        <c:ser>
          <c:idx val="0"/>
          <c:order val="0"/>
          <c:tx>
            <c:strRef>
              <c:f>Sheet1!$B$184:$B$185</c:f>
              <c:strCache>
                <c:ptCount val="1"/>
                <c:pt idx="0">
                  <c:v>PM10  Ghizela </c:v>
                </c:pt>
              </c:strCache>
            </c:strRef>
          </c:tx>
          <c:cat>
            <c:strRef>
              <c:f>Sheet1!$A$186:$A$198</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Sheet1!$B$186:$B$198</c:f>
              <c:numCache>
                <c:formatCode>General</c:formatCode>
                <c:ptCount val="13"/>
                <c:pt idx="0">
                  <c:v>0.10299999999999998</c:v>
                </c:pt>
                <c:pt idx="1">
                  <c:v>6.3E-2</c:v>
                </c:pt>
                <c:pt idx="4">
                  <c:v>2.0000000000000011E-2</c:v>
                </c:pt>
                <c:pt idx="5">
                  <c:v>2.1000000000000012E-2</c:v>
                </c:pt>
                <c:pt idx="6">
                  <c:v>2.7000000000000232E-2</c:v>
                </c:pt>
                <c:pt idx="7">
                  <c:v>1.2999999999999998E-2</c:v>
                </c:pt>
                <c:pt idx="8">
                  <c:v>4.2000000000000023E-2</c:v>
                </c:pt>
                <c:pt idx="9">
                  <c:v>7.9000000000000514E-2</c:v>
                </c:pt>
                <c:pt idx="10">
                  <c:v>6.7000000000000004E-2</c:v>
                </c:pt>
                <c:pt idx="11">
                  <c:v>2.5999999999999999E-2</c:v>
                </c:pt>
                <c:pt idx="12">
                  <c:v>1.4999999999999998E-2</c:v>
                </c:pt>
              </c:numCache>
            </c:numRef>
          </c:val>
        </c:ser>
        <c:ser>
          <c:idx val="1"/>
          <c:order val="1"/>
          <c:tx>
            <c:strRef>
              <c:f>Sheet1!$C$184:$C$185</c:f>
              <c:strCache>
                <c:ptCount val="1"/>
                <c:pt idx="0">
                  <c:v>PM10  Rudolf</c:v>
                </c:pt>
              </c:strCache>
            </c:strRef>
          </c:tx>
          <c:cat>
            <c:strRef>
              <c:f>Sheet1!$A$186:$A$198</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Sheet1!$C$186:$C$198</c:f>
              <c:numCache>
                <c:formatCode>General</c:formatCode>
                <c:ptCount val="13"/>
                <c:pt idx="0">
                  <c:v>0.19400000000000001</c:v>
                </c:pt>
                <c:pt idx="1">
                  <c:v>0.13700000000000001</c:v>
                </c:pt>
                <c:pt idx="2">
                  <c:v>8.7000000000000022E-2</c:v>
                </c:pt>
                <c:pt idx="3">
                  <c:v>5.1000000000000004E-2</c:v>
                </c:pt>
                <c:pt idx="4">
                  <c:v>4.0000000000000022E-2</c:v>
                </c:pt>
                <c:pt idx="5">
                  <c:v>3.0000000000000002E-2</c:v>
                </c:pt>
                <c:pt idx="6">
                  <c:v>4.2000000000000023E-2</c:v>
                </c:pt>
                <c:pt idx="7">
                  <c:v>2.3E-2</c:v>
                </c:pt>
                <c:pt idx="8">
                  <c:v>5.6000000000000001E-2</c:v>
                </c:pt>
                <c:pt idx="9">
                  <c:v>0.129</c:v>
                </c:pt>
                <c:pt idx="10">
                  <c:v>0.10100000000000002</c:v>
                </c:pt>
                <c:pt idx="11">
                  <c:v>4.8000000000000001E-2</c:v>
                </c:pt>
                <c:pt idx="12">
                  <c:v>3.1000000000000052E-2</c:v>
                </c:pt>
              </c:numCache>
            </c:numRef>
          </c:val>
        </c:ser>
        <c:ser>
          <c:idx val="2"/>
          <c:order val="2"/>
          <c:tx>
            <c:strRef>
              <c:f>Sheet1!$D$184:$D$185</c:f>
              <c:strCache>
                <c:ptCount val="1"/>
                <c:pt idx="0">
                  <c:v>PM10  Terezia </c:v>
                </c:pt>
              </c:strCache>
            </c:strRef>
          </c:tx>
          <c:cat>
            <c:strRef>
              <c:f>Sheet1!$A$186:$A$198</c:f>
              <c:strCache>
                <c:ptCount val="13"/>
                <c:pt idx="0">
                  <c:v>16.12.2009</c:v>
                </c:pt>
                <c:pt idx="1">
                  <c:v>01.02.2010</c:v>
                </c:pt>
                <c:pt idx="2">
                  <c:v>13.03 2010</c:v>
                </c:pt>
                <c:pt idx="3">
                  <c:v>31.05 2010</c:v>
                </c:pt>
                <c:pt idx="4">
                  <c:v>15.06.2010</c:v>
                </c:pt>
                <c:pt idx="5">
                  <c:v>15.07 2010</c:v>
                </c:pt>
                <c:pt idx="6">
                  <c:v>10.08.2010</c:v>
                </c:pt>
                <c:pt idx="7">
                  <c:v>22.09.2010</c:v>
                </c:pt>
                <c:pt idx="8">
                  <c:v>25.10.2010</c:v>
                </c:pt>
                <c:pt idx="9">
                  <c:v>26.02.2011</c:v>
                </c:pt>
                <c:pt idx="10">
                  <c:v>12.03.2011</c:v>
                </c:pt>
                <c:pt idx="11">
                  <c:v>09.04.2011</c:v>
                </c:pt>
                <c:pt idx="12">
                  <c:v>07.05.2011</c:v>
                </c:pt>
              </c:strCache>
            </c:strRef>
          </c:cat>
          <c:val>
            <c:numRef>
              <c:f>Sheet1!$D$186:$D$198</c:f>
              <c:numCache>
                <c:formatCode>General</c:formatCode>
                <c:ptCount val="13"/>
                <c:pt idx="4">
                  <c:v>5.9000000000000434E-2</c:v>
                </c:pt>
                <c:pt idx="5">
                  <c:v>3.3000000000000002E-2</c:v>
                </c:pt>
                <c:pt idx="6">
                  <c:v>4.3999999999999997E-2</c:v>
                </c:pt>
                <c:pt idx="7">
                  <c:v>2.4E-2</c:v>
                </c:pt>
                <c:pt idx="8">
                  <c:v>5.3999999999999999E-2</c:v>
                </c:pt>
                <c:pt idx="9">
                  <c:v>0.13400000000000001</c:v>
                </c:pt>
                <c:pt idx="10">
                  <c:v>0.10199999999999998</c:v>
                </c:pt>
                <c:pt idx="11">
                  <c:v>5.8000000000000003E-2</c:v>
                </c:pt>
                <c:pt idx="12">
                  <c:v>3.1000000000000052E-2</c:v>
                </c:pt>
              </c:numCache>
            </c:numRef>
          </c:val>
        </c:ser>
        <c:axId val="54280192"/>
        <c:axId val="54281728"/>
      </c:barChart>
      <c:catAx>
        <c:axId val="54280192"/>
        <c:scaling>
          <c:orientation val="minMax"/>
        </c:scaling>
        <c:axPos val="b"/>
        <c:majorTickMark val="none"/>
        <c:tickLblPos val="nextTo"/>
        <c:txPr>
          <a:bodyPr/>
          <a:lstStyle/>
          <a:p>
            <a:pPr>
              <a:defRPr sz="1050"/>
            </a:pPr>
            <a:endParaRPr lang="en-US"/>
          </a:p>
        </c:txPr>
        <c:crossAx val="54281728"/>
        <c:crosses val="autoZero"/>
        <c:auto val="1"/>
        <c:lblAlgn val="ctr"/>
        <c:lblOffset val="100"/>
      </c:catAx>
      <c:valAx>
        <c:axId val="54281728"/>
        <c:scaling>
          <c:orientation val="minMax"/>
        </c:scaling>
        <c:axPos val="l"/>
        <c:majorGridlines/>
        <c:numFmt formatCode="General" sourceLinked="1"/>
        <c:tickLblPos val="nextTo"/>
        <c:crossAx val="54280192"/>
        <c:crosses val="autoZero"/>
        <c:crossBetween val="between"/>
      </c:valAx>
    </c:plotArea>
    <c:legend>
      <c:legendPos val="r"/>
      <c:layout>
        <c:manualLayout>
          <c:xMode val="edge"/>
          <c:yMode val="edge"/>
          <c:x val="0.59623760975995055"/>
          <c:y val="0.26591145720044723"/>
          <c:w val="0.19034453498384019"/>
          <c:h val="0.20298342541436501"/>
        </c:manualLayout>
      </c:layout>
      <c:spPr>
        <a:solidFill>
          <a:srgbClr val="4F81BD">
            <a:alpha val="37000"/>
          </a:srgbClr>
        </a:solidFill>
      </c:spPr>
      <c:txPr>
        <a:bodyPr/>
        <a:lstStyle/>
        <a:p>
          <a:pPr>
            <a:defRPr sz="1100"/>
          </a:pPr>
          <a:endParaRPr lang="en-US"/>
        </a:p>
      </c:txPr>
    </c:legend>
    <c:plotVisOnly val="1"/>
  </c:chart>
  <c:spPr>
    <a:noFill/>
    <a:ln>
      <a:noFill/>
    </a:ln>
  </c:sp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200"/>
            </a:pPr>
            <a:r>
              <a:rPr lang="en-US" sz="1200" dirty="0" err="1"/>
              <a:t>Statistica</a:t>
            </a:r>
            <a:r>
              <a:rPr lang="en-US" sz="1200" baseline="0" dirty="0"/>
              <a:t> </a:t>
            </a:r>
            <a:r>
              <a:rPr lang="en-US" sz="1200" baseline="0" dirty="0" err="1"/>
              <a:t>vizitatori</a:t>
            </a:r>
            <a:r>
              <a:rPr lang="en-US" sz="1200" baseline="0" dirty="0"/>
              <a:t> Salina </a:t>
            </a:r>
            <a:r>
              <a:rPr lang="en-US" sz="1200" baseline="0" dirty="0" err="1" smtClean="0"/>
              <a:t>Turda</a:t>
            </a:r>
            <a:endParaRPr lang="en-US" sz="1200" baseline="0" dirty="0" smtClean="0"/>
          </a:p>
          <a:p>
            <a:pPr>
              <a:defRPr sz="1200"/>
            </a:pPr>
            <a:r>
              <a:rPr lang="en-US" sz="1200" baseline="0" dirty="0" smtClean="0"/>
              <a:t>(</a:t>
            </a:r>
            <a:r>
              <a:rPr lang="en-US" sz="1200" baseline="0" dirty="0" err="1" smtClean="0"/>
              <a:t>dec</a:t>
            </a:r>
            <a:r>
              <a:rPr lang="en-US" sz="1200" baseline="0" dirty="0" smtClean="0"/>
              <a:t>. 2009- </a:t>
            </a:r>
            <a:r>
              <a:rPr lang="en-US" sz="1200" baseline="0" dirty="0" err="1" smtClean="0"/>
              <a:t>mai</a:t>
            </a:r>
            <a:r>
              <a:rPr lang="en-US" sz="1200" baseline="0" dirty="0" smtClean="0"/>
              <a:t> 2011)</a:t>
            </a:r>
            <a:endParaRPr lang="en-US" sz="1200" dirty="0"/>
          </a:p>
        </c:rich>
      </c:tx>
      <c:layout>
        <c:manualLayout>
          <c:xMode val="edge"/>
          <c:yMode val="edge"/>
          <c:x val="0.24433388366776773"/>
          <c:y val="9.0740740740740733E-2"/>
        </c:manualLayout>
      </c:layout>
    </c:title>
    <c:plotArea>
      <c:layout>
        <c:manualLayout>
          <c:layoutTarget val="inner"/>
          <c:xMode val="edge"/>
          <c:yMode val="edge"/>
          <c:x val="0.12331879358172401"/>
          <c:y val="0.26712977544473632"/>
          <c:w val="0.78759753758962869"/>
          <c:h val="0.46885826771653588"/>
        </c:manualLayout>
      </c:layout>
      <c:barChart>
        <c:barDir val="col"/>
        <c:grouping val="clustered"/>
        <c:ser>
          <c:idx val="0"/>
          <c:order val="0"/>
          <c:cat>
            <c:numRef>
              <c:f>Sheet1!$A$125:$A$142</c:f>
              <c:numCache>
                <c:formatCode>mmm/yy</c:formatCode>
                <c:ptCount val="18"/>
                <c:pt idx="0">
                  <c:v>40148</c:v>
                </c:pt>
                <c:pt idx="1">
                  <c:v>40179</c:v>
                </c:pt>
                <c:pt idx="2">
                  <c:v>40210</c:v>
                </c:pt>
                <c:pt idx="3">
                  <c:v>40238</c:v>
                </c:pt>
                <c:pt idx="4">
                  <c:v>40269</c:v>
                </c:pt>
                <c:pt idx="5">
                  <c:v>40299</c:v>
                </c:pt>
                <c:pt idx="6">
                  <c:v>40330</c:v>
                </c:pt>
                <c:pt idx="7">
                  <c:v>40360</c:v>
                </c:pt>
                <c:pt idx="8">
                  <c:v>40391</c:v>
                </c:pt>
                <c:pt idx="9">
                  <c:v>40422</c:v>
                </c:pt>
                <c:pt idx="10">
                  <c:v>40452</c:v>
                </c:pt>
                <c:pt idx="11">
                  <c:v>40483</c:v>
                </c:pt>
                <c:pt idx="12">
                  <c:v>40513</c:v>
                </c:pt>
                <c:pt idx="13">
                  <c:v>40544</c:v>
                </c:pt>
                <c:pt idx="14">
                  <c:v>40575</c:v>
                </c:pt>
                <c:pt idx="15">
                  <c:v>40603</c:v>
                </c:pt>
                <c:pt idx="16">
                  <c:v>40634</c:v>
                </c:pt>
                <c:pt idx="17">
                  <c:v>40664</c:v>
                </c:pt>
              </c:numCache>
            </c:numRef>
          </c:cat>
          <c:val>
            <c:numRef>
              <c:f>Sheet1!$B$125:$B$142</c:f>
              <c:numCache>
                <c:formatCode>General</c:formatCode>
                <c:ptCount val="18"/>
                <c:pt idx="0">
                  <c:v>1965</c:v>
                </c:pt>
                <c:pt idx="1">
                  <c:v>12091</c:v>
                </c:pt>
                <c:pt idx="2">
                  <c:v>26226</c:v>
                </c:pt>
                <c:pt idx="3">
                  <c:v>18227</c:v>
                </c:pt>
                <c:pt idx="4">
                  <c:v>28277</c:v>
                </c:pt>
                <c:pt idx="5">
                  <c:v>45580</c:v>
                </c:pt>
                <c:pt idx="6">
                  <c:v>41357</c:v>
                </c:pt>
                <c:pt idx="7">
                  <c:v>46754</c:v>
                </c:pt>
                <c:pt idx="8">
                  <c:v>70705</c:v>
                </c:pt>
                <c:pt idx="9">
                  <c:v>30583</c:v>
                </c:pt>
                <c:pt idx="10">
                  <c:v>26440</c:v>
                </c:pt>
                <c:pt idx="11">
                  <c:v>19899</c:v>
                </c:pt>
                <c:pt idx="12">
                  <c:v>8228</c:v>
                </c:pt>
                <c:pt idx="13">
                  <c:v>10153</c:v>
                </c:pt>
                <c:pt idx="14">
                  <c:v>9462</c:v>
                </c:pt>
                <c:pt idx="15">
                  <c:v>14318</c:v>
                </c:pt>
                <c:pt idx="16">
                  <c:v>23393</c:v>
                </c:pt>
                <c:pt idx="17">
                  <c:v>34869</c:v>
                </c:pt>
              </c:numCache>
            </c:numRef>
          </c:val>
        </c:ser>
        <c:axId val="54301440"/>
        <c:axId val="54302976"/>
      </c:barChart>
      <c:dateAx>
        <c:axId val="54301440"/>
        <c:scaling>
          <c:orientation val="minMax"/>
        </c:scaling>
        <c:axPos val="b"/>
        <c:numFmt formatCode="mmm/yy" sourceLinked="1"/>
        <c:majorTickMark val="none"/>
        <c:tickLblPos val="nextTo"/>
        <c:txPr>
          <a:bodyPr/>
          <a:lstStyle/>
          <a:p>
            <a:pPr>
              <a:defRPr sz="1400"/>
            </a:pPr>
            <a:endParaRPr lang="en-US"/>
          </a:p>
        </c:txPr>
        <c:crossAx val="54302976"/>
        <c:crosses val="autoZero"/>
        <c:auto val="1"/>
        <c:lblOffset val="100"/>
      </c:dateAx>
      <c:valAx>
        <c:axId val="54302976"/>
        <c:scaling>
          <c:orientation val="minMax"/>
        </c:scaling>
        <c:axPos val="l"/>
        <c:majorGridlines/>
        <c:numFmt formatCode="General" sourceLinked="1"/>
        <c:tickLblPos val="nextTo"/>
        <c:crossAx val="54301440"/>
        <c:crosses val="autoZero"/>
        <c:crossBetween val="between"/>
      </c:valAx>
    </c:plotArea>
    <c:plotVisOnly val="1"/>
  </c:chart>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2888077858880767"/>
          <c:y val="0.14060606060606071"/>
          <c:w val="0.68107025374702912"/>
          <c:h val="0.60741818181818186"/>
        </c:manualLayout>
      </c:layout>
      <c:barChart>
        <c:barDir val="col"/>
        <c:grouping val="clustered"/>
        <c:ser>
          <c:idx val="0"/>
          <c:order val="0"/>
          <c:tx>
            <c:strRef>
              <c:f>Foaie1!$A$155</c:f>
              <c:strCache>
                <c:ptCount val="1"/>
                <c:pt idx="0">
                  <c:v>Rudolf</c:v>
                </c:pt>
              </c:strCache>
            </c:strRef>
          </c:tx>
          <c:cat>
            <c:strRef>
              <c:f>Foaie1!$B$154:$F$154</c:f>
              <c:strCache>
                <c:ptCount val="5"/>
                <c:pt idx="0">
                  <c:v>01.02.2010</c:v>
                </c:pt>
                <c:pt idx="1">
                  <c:v>15.06.2010</c:v>
                </c:pt>
                <c:pt idx="2">
                  <c:v>15.07 2010</c:v>
                </c:pt>
                <c:pt idx="3">
                  <c:v>10.08.2010</c:v>
                </c:pt>
                <c:pt idx="4">
                  <c:v>22.09.2010</c:v>
                </c:pt>
              </c:strCache>
            </c:strRef>
          </c:cat>
          <c:val>
            <c:numRef>
              <c:f>Foaie1!$B$155:$F$155</c:f>
              <c:numCache>
                <c:formatCode>General</c:formatCode>
                <c:ptCount val="5"/>
                <c:pt idx="0">
                  <c:v>0.52</c:v>
                </c:pt>
                <c:pt idx="1">
                  <c:v>4.8000000000000001E-2</c:v>
                </c:pt>
                <c:pt idx="2">
                  <c:v>1.6000000000000021E-2</c:v>
                </c:pt>
                <c:pt idx="4">
                  <c:v>1.0999999999999998E-2</c:v>
                </c:pt>
              </c:numCache>
            </c:numRef>
          </c:val>
        </c:ser>
        <c:ser>
          <c:idx val="1"/>
          <c:order val="1"/>
          <c:tx>
            <c:strRef>
              <c:f>Foaie1!$A$156</c:f>
              <c:strCache>
                <c:ptCount val="1"/>
                <c:pt idx="0">
                  <c:v>Terezia </c:v>
                </c:pt>
              </c:strCache>
            </c:strRef>
          </c:tx>
          <c:cat>
            <c:strRef>
              <c:f>Foaie1!$B$154:$F$154</c:f>
              <c:strCache>
                <c:ptCount val="5"/>
                <c:pt idx="0">
                  <c:v>01.02.2010</c:v>
                </c:pt>
                <c:pt idx="1">
                  <c:v>15.06.2010</c:v>
                </c:pt>
                <c:pt idx="2">
                  <c:v>15.07 2010</c:v>
                </c:pt>
                <c:pt idx="3">
                  <c:v>10.08.2010</c:v>
                </c:pt>
                <c:pt idx="4">
                  <c:v>22.09.2010</c:v>
                </c:pt>
              </c:strCache>
            </c:strRef>
          </c:cat>
          <c:val>
            <c:numRef>
              <c:f>Foaie1!$B$156:$F$156</c:f>
              <c:numCache>
                <c:formatCode>General</c:formatCode>
                <c:ptCount val="5"/>
                <c:pt idx="1">
                  <c:v>4.5000000000000012E-2</c:v>
                </c:pt>
                <c:pt idx="2">
                  <c:v>1.7999999999999999E-2</c:v>
                </c:pt>
                <c:pt idx="4">
                  <c:v>6.0000000000000114E-3</c:v>
                </c:pt>
              </c:numCache>
            </c:numRef>
          </c:val>
        </c:ser>
        <c:ser>
          <c:idx val="2"/>
          <c:order val="2"/>
          <c:tx>
            <c:strRef>
              <c:f>Foaie1!$A$157</c:f>
              <c:strCache>
                <c:ptCount val="1"/>
                <c:pt idx="0">
                  <c:v>Ghizela</c:v>
                </c:pt>
              </c:strCache>
            </c:strRef>
          </c:tx>
          <c:cat>
            <c:strRef>
              <c:f>Foaie1!$B$154:$F$154</c:f>
              <c:strCache>
                <c:ptCount val="5"/>
                <c:pt idx="0">
                  <c:v>01.02.2010</c:v>
                </c:pt>
                <c:pt idx="1">
                  <c:v>15.06.2010</c:v>
                </c:pt>
                <c:pt idx="2">
                  <c:v>15.07 2010</c:v>
                </c:pt>
                <c:pt idx="3">
                  <c:v>10.08.2010</c:v>
                </c:pt>
                <c:pt idx="4">
                  <c:v>22.09.2010</c:v>
                </c:pt>
              </c:strCache>
            </c:strRef>
          </c:cat>
          <c:val>
            <c:numRef>
              <c:f>Foaie1!$B$157:$F$157</c:f>
              <c:numCache>
                <c:formatCode>General</c:formatCode>
                <c:ptCount val="5"/>
                <c:pt idx="0">
                  <c:v>0.10400000000000002</c:v>
                </c:pt>
                <c:pt idx="1">
                  <c:v>0.126</c:v>
                </c:pt>
                <c:pt idx="2">
                  <c:v>9.0000000000000028E-3</c:v>
                </c:pt>
                <c:pt idx="3">
                  <c:v>3.0000000000000092E-3</c:v>
                </c:pt>
                <c:pt idx="4">
                  <c:v>1.0000000000000041E-3</c:v>
                </c:pt>
              </c:numCache>
            </c:numRef>
          </c:val>
        </c:ser>
        <c:axId val="54382592"/>
        <c:axId val="54384512"/>
      </c:barChart>
      <c:catAx>
        <c:axId val="54382592"/>
        <c:scaling>
          <c:orientation val="minMax"/>
        </c:scaling>
        <c:axPos val="b"/>
        <c:title>
          <c:tx>
            <c:rich>
              <a:bodyPr/>
              <a:lstStyle/>
              <a:p>
                <a:pPr>
                  <a:defRPr/>
                </a:pPr>
                <a:r>
                  <a:rPr lang="en-US"/>
                  <a:t>tim</a:t>
                </a:r>
                <a:r>
                  <a:rPr lang="ro-RO"/>
                  <a:t>p</a:t>
                </a:r>
                <a:endParaRPr lang="vi-VN"/>
              </a:p>
            </c:rich>
          </c:tx>
          <c:layout/>
        </c:title>
        <c:majorTickMark val="none"/>
        <c:tickLblPos val="nextTo"/>
        <c:txPr>
          <a:bodyPr/>
          <a:lstStyle/>
          <a:p>
            <a:pPr>
              <a:defRPr sz="1200"/>
            </a:pPr>
            <a:endParaRPr lang="en-US"/>
          </a:p>
        </c:txPr>
        <c:crossAx val="54384512"/>
        <c:crosses val="autoZero"/>
        <c:auto val="1"/>
        <c:lblAlgn val="ctr"/>
        <c:lblOffset val="100"/>
      </c:catAx>
      <c:valAx>
        <c:axId val="54384512"/>
        <c:scaling>
          <c:orientation val="minMax"/>
        </c:scaling>
        <c:axPos val="l"/>
        <c:majorGridlines/>
        <c:title>
          <c:tx>
            <c:rich>
              <a:bodyPr/>
              <a:lstStyle/>
              <a:p>
                <a:pPr>
                  <a:defRPr/>
                </a:pPr>
                <a:r>
                  <a:rPr lang="en-US"/>
                  <a:t>mg/m3</a:t>
                </a:r>
                <a:endParaRPr lang="vi-VN"/>
              </a:p>
            </c:rich>
          </c:tx>
          <c:layout/>
        </c:title>
        <c:numFmt formatCode="General" sourceLinked="1"/>
        <c:tickLblPos val="nextTo"/>
        <c:crossAx val="54382592"/>
        <c:crosses val="autoZero"/>
        <c:crossBetween val="between"/>
      </c:valAx>
    </c:plotArea>
    <c:legend>
      <c:legendPos val="r"/>
      <c:layout>
        <c:manualLayout>
          <c:xMode val="edge"/>
          <c:yMode val="edge"/>
          <c:x val="0.84319347855241378"/>
          <c:y val="0.38632116439991326"/>
          <c:w val="0.15335288544822887"/>
          <c:h val="0.24675161059413198"/>
        </c:manualLayout>
      </c:layout>
      <c:txPr>
        <a:bodyPr/>
        <a:lstStyle/>
        <a:p>
          <a:pPr>
            <a:defRPr sz="1200"/>
          </a:pPr>
          <a:endParaRPr lang="en-US"/>
        </a:p>
      </c:txPr>
    </c:legend>
    <c:plotVisOnly val="1"/>
  </c:chart>
  <c:spPr>
    <a:noFill/>
    <a:ln>
      <a:noFill/>
    </a:ln>
  </c:sp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lineChart>
        <c:grouping val="standard"/>
        <c:ser>
          <c:idx val="0"/>
          <c:order val="0"/>
          <c:marker>
            <c:symbol val="none"/>
          </c:marker>
          <c:dLbls>
            <c:dLbl>
              <c:idx val="8"/>
              <c:layout/>
              <c:showVal val="1"/>
            </c:dLbl>
            <c:delete val="1"/>
          </c:dLbls>
          <c:cat>
            <c:numRef>
              <c:f>Sheet1!$A$125:$A$142</c:f>
              <c:numCache>
                <c:formatCode>mmm/yy</c:formatCode>
                <c:ptCount val="18"/>
                <c:pt idx="0">
                  <c:v>40148</c:v>
                </c:pt>
                <c:pt idx="1">
                  <c:v>40179</c:v>
                </c:pt>
                <c:pt idx="2">
                  <c:v>40210</c:v>
                </c:pt>
                <c:pt idx="3">
                  <c:v>40238</c:v>
                </c:pt>
                <c:pt idx="4">
                  <c:v>40269</c:v>
                </c:pt>
                <c:pt idx="5">
                  <c:v>40299</c:v>
                </c:pt>
                <c:pt idx="6">
                  <c:v>40330</c:v>
                </c:pt>
                <c:pt idx="7">
                  <c:v>40360</c:v>
                </c:pt>
                <c:pt idx="8">
                  <c:v>40391</c:v>
                </c:pt>
                <c:pt idx="9">
                  <c:v>40422</c:v>
                </c:pt>
                <c:pt idx="10">
                  <c:v>40452</c:v>
                </c:pt>
                <c:pt idx="11">
                  <c:v>40483</c:v>
                </c:pt>
                <c:pt idx="12">
                  <c:v>40513</c:v>
                </c:pt>
                <c:pt idx="13">
                  <c:v>40544</c:v>
                </c:pt>
                <c:pt idx="14">
                  <c:v>40575</c:v>
                </c:pt>
                <c:pt idx="15">
                  <c:v>40603</c:v>
                </c:pt>
                <c:pt idx="16">
                  <c:v>40634</c:v>
                </c:pt>
                <c:pt idx="17">
                  <c:v>40664</c:v>
                </c:pt>
              </c:numCache>
            </c:numRef>
          </c:cat>
          <c:val>
            <c:numRef>
              <c:f>Sheet1!$B$125:$B$142</c:f>
              <c:numCache>
                <c:formatCode>General</c:formatCode>
                <c:ptCount val="18"/>
                <c:pt idx="0">
                  <c:v>1965</c:v>
                </c:pt>
                <c:pt idx="1">
                  <c:v>12091</c:v>
                </c:pt>
                <c:pt idx="2">
                  <c:v>26226</c:v>
                </c:pt>
                <c:pt idx="3">
                  <c:v>18227</c:v>
                </c:pt>
                <c:pt idx="4">
                  <c:v>28277</c:v>
                </c:pt>
                <c:pt idx="5">
                  <c:v>45580</c:v>
                </c:pt>
                <c:pt idx="6">
                  <c:v>41357</c:v>
                </c:pt>
                <c:pt idx="7">
                  <c:v>46754</c:v>
                </c:pt>
                <c:pt idx="8">
                  <c:v>70705</c:v>
                </c:pt>
                <c:pt idx="9">
                  <c:v>30583</c:v>
                </c:pt>
                <c:pt idx="10">
                  <c:v>26440</c:v>
                </c:pt>
                <c:pt idx="11">
                  <c:v>19899</c:v>
                </c:pt>
                <c:pt idx="12">
                  <c:v>8228</c:v>
                </c:pt>
                <c:pt idx="13">
                  <c:v>10153</c:v>
                </c:pt>
                <c:pt idx="14">
                  <c:v>9462</c:v>
                </c:pt>
                <c:pt idx="15">
                  <c:v>14318</c:v>
                </c:pt>
                <c:pt idx="16">
                  <c:v>23393</c:v>
                </c:pt>
                <c:pt idx="17">
                  <c:v>34869</c:v>
                </c:pt>
              </c:numCache>
            </c:numRef>
          </c:val>
        </c:ser>
        <c:marker val="1"/>
        <c:axId val="54434432"/>
        <c:axId val="54464896"/>
      </c:lineChart>
      <c:dateAx>
        <c:axId val="54434432"/>
        <c:scaling>
          <c:orientation val="minMax"/>
        </c:scaling>
        <c:axPos val="b"/>
        <c:numFmt formatCode="mmm/yy" sourceLinked="1"/>
        <c:majorTickMark val="none"/>
        <c:tickLblPos val="nextTo"/>
        <c:txPr>
          <a:bodyPr/>
          <a:lstStyle/>
          <a:p>
            <a:pPr>
              <a:defRPr sz="1400"/>
            </a:pPr>
            <a:endParaRPr lang="en-US"/>
          </a:p>
        </c:txPr>
        <c:crossAx val="54464896"/>
        <c:crosses val="autoZero"/>
        <c:auto val="1"/>
        <c:lblOffset val="100"/>
      </c:dateAx>
      <c:valAx>
        <c:axId val="54464896"/>
        <c:scaling>
          <c:orientation val="minMax"/>
        </c:scaling>
        <c:axPos val="l"/>
        <c:majorGridlines/>
        <c:title>
          <c:tx>
            <c:rich>
              <a:bodyPr/>
              <a:lstStyle/>
              <a:p>
                <a:pPr>
                  <a:defRPr/>
                </a:pPr>
                <a:r>
                  <a:rPr lang="en-US"/>
                  <a:t>numar vizitatori</a:t>
                </a:r>
              </a:p>
            </c:rich>
          </c:tx>
          <c:layout/>
        </c:title>
        <c:numFmt formatCode="General" sourceLinked="1"/>
        <c:majorTickMark val="none"/>
        <c:tickLblPos val="nextTo"/>
        <c:txPr>
          <a:bodyPr/>
          <a:lstStyle/>
          <a:p>
            <a:pPr>
              <a:defRPr sz="1100"/>
            </a:pPr>
            <a:endParaRPr lang="en-US"/>
          </a:p>
        </c:txPr>
        <c:crossAx val="54434432"/>
        <c:crosses val="autoZero"/>
        <c:crossBetween val="between"/>
      </c:valAx>
    </c:plotArea>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Sheet1!$B$223</c:f>
              <c:strCache>
                <c:ptCount val="1"/>
                <c:pt idx="0">
                  <c:v> Ghizela</c:v>
                </c:pt>
              </c:strCache>
            </c:strRef>
          </c:tx>
          <c:cat>
            <c:strRef>
              <c:f>Sheet1!$A$224:$A$235</c:f>
              <c:strCache>
                <c:ptCount val="12"/>
                <c:pt idx="0">
                  <c:v>16.12.2009</c:v>
                </c:pt>
                <c:pt idx="1">
                  <c:v>01.02.2010</c:v>
                </c:pt>
                <c:pt idx="2">
                  <c:v>13.03 2010</c:v>
                </c:pt>
                <c:pt idx="3">
                  <c:v>31.05 2010</c:v>
                </c:pt>
                <c:pt idx="4">
                  <c:v>15.06.2010</c:v>
                </c:pt>
                <c:pt idx="5">
                  <c:v>15.07 2010</c:v>
                </c:pt>
                <c:pt idx="6">
                  <c:v>10.08.2010</c:v>
                </c:pt>
                <c:pt idx="7">
                  <c:v>22.09.2010</c:v>
                </c:pt>
                <c:pt idx="8">
                  <c:v>25.10.2010</c:v>
                </c:pt>
                <c:pt idx="9">
                  <c:v>26.02.2011</c:v>
                </c:pt>
                <c:pt idx="10">
                  <c:v>09.04.2011</c:v>
                </c:pt>
                <c:pt idx="11">
                  <c:v>07.05.2011</c:v>
                </c:pt>
              </c:strCache>
            </c:strRef>
          </c:cat>
          <c:val>
            <c:numRef>
              <c:f>Sheet1!$B$224:$B$235</c:f>
              <c:numCache>
                <c:formatCode>General</c:formatCode>
                <c:ptCount val="12"/>
                <c:pt idx="0">
                  <c:v>2129</c:v>
                </c:pt>
                <c:pt idx="1">
                  <c:v>2532</c:v>
                </c:pt>
                <c:pt idx="4">
                  <c:v>12614</c:v>
                </c:pt>
                <c:pt idx="5">
                  <c:v>14695</c:v>
                </c:pt>
                <c:pt idx="6">
                  <c:v>18540</c:v>
                </c:pt>
                <c:pt idx="7">
                  <c:v>13359</c:v>
                </c:pt>
                <c:pt idx="8">
                  <c:v>4172</c:v>
                </c:pt>
                <c:pt idx="9">
                  <c:v>1324</c:v>
                </c:pt>
                <c:pt idx="10">
                  <c:v>3675</c:v>
                </c:pt>
                <c:pt idx="11">
                  <c:v>5160</c:v>
                </c:pt>
              </c:numCache>
            </c:numRef>
          </c:val>
        </c:ser>
        <c:ser>
          <c:idx val="1"/>
          <c:order val="1"/>
          <c:tx>
            <c:strRef>
              <c:f>Sheet1!$C$223</c:f>
              <c:strCache>
                <c:ptCount val="1"/>
                <c:pt idx="0">
                  <c:v>Rudolf </c:v>
                </c:pt>
              </c:strCache>
            </c:strRef>
          </c:tx>
          <c:cat>
            <c:strRef>
              <c:f>Sheet1!$A$224:$A$235</c:f>
              <c:strCache>
                <c:ptCount val="12"/>
                <c:pt idx="0">
                  <c:v>16.12.2009</c:v>
                </c:pt>
                <c:pt idx="1">
                  <c:v>01.02.2010</c:v>
                </c:pt>
                <c:pt idx="2">
                  <c:v>13.03 2010</c:v>
                </c:pt>
                <c:pt idx="3">
                  <c:v>31.05 2010</c:v>
                </c:pt>
                <c:pt idx="4">
                  <c:v>15.06.2010</c:v>
                </c:pt>
                <c:pt idx="5">
                  <c:v>15.07 2010</c:v>
                </c:pt>
                <c:pt idx="6">
                  <c:v>10.08.2010</c:v>
                </c:pt>
                <c:pt idx="7">
                  <c:v>22.09.2010</c:v>
                </c:pt>
                <c:pt idx="8">
                  <c:v>25.10.2010</c:v>
                </c:pt>
                <c:pt idx="9">
                  <c:v>26.02.2011</c:v>
                </c:pt>
                <c:pt idx="10">
                  <c:v>09.04.2011</c:v>
                </c:pt>
                <c:pt idx="11">
                  <c:v>07.05.2011</c:v>
                </c:pt>
              </c:strCache>
            </c:strRef>
          </c:cat>
          <c:val>
            <c:numRef>
              <c:f>Sheet1!$C$224:$C$235</c:f>
              <c:numCache>
                <c:formatCode>General</c:formatCode>
                <c:ptCount val="12"/>
                <c:pt idx="0">
                  <c:v>1247</c:v>
                </c:pt>
                <c:pt idx="1">
                  <c:v>2761</c:v>
                </c:pt>
                <c:pt idx="2">
                  <c:v>3492</c:v>
                </c:pt>
                <c:pt idx="3">
                  <c:v>10488</c:v>
                </c:pt>
                <c:pt idx="4">
                  <c:v>12600</c:v>
                </c:pt>
                <c:pt idx="5">
                  <c:v>14020</c:v>
                </c:pt>
                <c:pt idx="6">
                  <c:v>18720</c:v>
                </c:pt>
                <c:pt idx="7">
                  <c:v>17352</c:v>
                </c:pt>
                <c:pt idx="8">
                  <c:v>3364</c:v>
                </c:pt>
                <c:pt idx="9">
                  <c:v>1213</c:v>
                </c:pt>
                <c:pt idx="10">
                  <c:v>2890</c:v>
                </c:pt>
                <c:pt idx="11">
                  <c:v>5256</c:v>
                </c:pt>
              </c:numCache>
            </c:numRef>
          </c:val>
        </c:ser>
        <c:ser>
          <c:idx val="2"/>
          <c:order val="2"/>
          <c:tx>
            <c:strRef>
              <c:f>Sheet1!$D$223</c:f>
              <c:strCache>
                <c:ptCount val="1"/>
                <c:pt idx="0">
                  <c:v> Terezia </c:v>
                </c:pt>
              </c:strCache>
            </c:strRef>
          </c:tx>
          <c:cat>
            <c:strRef>
              <c:f>Sheet1!$A$224:$A$235</c:f>
              <c:strCache>
                <c:ptCount val="12"/>
                <c:pt idx="0">
                  <c:v>16.12.2009</c:v>
                </c:pt>
                <c:pt idx="1">
                  <c:v>01.02.2010</c:v>
                </c:pt>
                <c:pt idx="2">
                  <c:v>13.03 2010</c:v>
                </c:pt>
                <c:pt idx="3">
                  <c:v>31.05 2010</c:v>
                </c:pt>
                <c:pt idx="4">
                  <c:v>15.06.2010</c:v>
                </c:pt>
                <c:pt idx="5">
                  <c:v>15.07 2010</c:v>
                </c:pt>
                <c:pt idx="6">
                  <c:v>10.08.2010</c:v>
                </c:pt>
                <c:pt idx="7">
                  <c:v>22.09.2010</c:v>
                </c:pt>
                <c:pt idx="8">
                  <c:v>25.10.2010</c:v>
                </c:pt>
                <c:pt idx="9">
                  <c:v>26.02.2011</c:v>
                </c:pt>
                <c:pt idx="10">
                  <c:v>09.04.2011</c:v>
                </c:pt>
                <c:pt idx="11">
                  <c:v>07.05.2011</c:v>
                </c:pt>
              </c:strCache>
            </c:strRef>
          </c:cat>
          <c:val>
            <c:numRef>
              <c:f>Sheet1!$D$224:$D$235</c:f>
              <c:numCache>
                <c:formatCode>General</c:formatCode>
                <c:ptCount val="12"/>
                <c:pt idx="0">
                  <c:v>1359</c:v>
                </c:pt>
                <c:pt idx="1">
                  <c:v>2784</c:v>
                </c:pt>
                <c:pt idx="4">
                  <c:v>12634</c:v>
                </c:pt>
                <c:pt idx="5">
                  <c:v>12634</c:v>
                </c:pt>
                <c:pt idx="6">
                  <c:v>18720</c:v>
                </c:pt>
                <c:pt idx="7">
                  <c:v>17389</c:v>
                </c:pt>
                <c:pt idx="8">
                  <c:v>3632</c:v>
                </c:pt>
                <c:pt idx="9">
                  <c:v>1330</c:v>
                </c:pt>
                <c:pt idx="10">
                  <c:v>3398</c:v>
                </c:pt>
                <c:pt idx="11">
                  <c:v>5023</c:v>
                </c:pt>
              </c:numCache>
            </c:numRef>
          </c:val>
        </c:ser>
        <c:axId val="54527488"/>
        <c:axId val="54529408"/>
      </c:barChart>
      <c:catAx>
        <c:axId val="54527488"/>
        <c:scaling>
          <c:orientation val="minMax"/>
        </c:scaling>
        <c:axPos val="b"/>
        <c:title>
          <c:tx>
            <c:rich>
              <a:bodyPr/>
              <a:lstStyle/>
              <a:p>
                <a:pPr>
                  <a:defRPr/>
                </a:pPr>
                <a:r>
                  <a:rPr lang="en-US"/>
                  <a:t>timp</a:t>
                </a:r>
              </a:p>
            </c:rich>
          </c:tx>
          <c:layout/>
        </c:title>
        <c:majorTickMark val="none"/>
        <c:tickLblPos val="nextTo"/>
        <c:crossAx val="54529408"/>
        <c:crosses val="autoZero"/>
        <c:auto val="1"/>
        <c:lblAlgn val="ctr"/>
        <c:lblOffset val="100"/>
      </c:catAx>
      <c:valAx>
        <c:axId val="54529408"/>
        <c:scaling>
          <c:orientation val="minMax"/>
        </c:scaling>
        <c:axPos val="l"/>
        <c:majorGridlines/>
        <c:title>
          <c:tx>
            <c:rich>
              <a:bodyPr/>
              <a:lstStyle/>
              <a:p>
                <a:pPr>
                  <a:defRPr/>
                </a:pPr>
                <a:r>
                  <a:rPr lang="en-US"/>
                  <a:t> CO2</a:t>
                </a:r>
              </a:p>
              <a:p>
                <a:pPr>
                  <a:defRPr/>
                </a:pPr>
                <a:r>
                  <a:rPr lang="en-US"/>
                  <a:t>mg/m3</a:t>
                </a:r>
              </a:p>
            </c:rich>
          </c:tx>
          <c:layout>
            <c:manualLayout>
              <c:xMode val="edge"/>
              <c:yMode val="edge"/>
              <c:x val="2.5000000000000012E-2"/>
              <c:y val="0.30640091863517088"/>
            </c:manualLayout>
          </c:layout>
        </c:title>
        <c:numFmt formatCode="General" sourceLinked="1"/>
        <c:tickLblPos val="nextTo"/>
        <c:crossAx val="54527488"/>
        <c:crosses val="autoZero"/>
        <c:crossBetween val="between"/>
      </c:valAx>
    </c:plotArea>
    <c:legend>
      <c:legendPos val="r"/>
      <c:layout>
        <c:manualLayout>
          <c:xMode val="edge"/>
          <c:yMode val="edge"/>
          <c:x val="0.73577552423098846"/>
          <c:y val="6.6960113592358331E-2"/>
          <c:w val="0.10904326086344873"/>
          <c:h val="0.18848414439998318"/>
        </c:manualLayout>
      </c:layout>
    </c:legend>
    <c:plotVisOnly val="1"/>
  </c:chart>
  <c:spPr>
    <a:noFill/>
    <a:ln>
      <a:noFill/>
    </a:ln>
  </c:sp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A392CB-079F-474C-9B92-4C96BB4F4B68}" type="doc">
      <dgm:prSet loTypeId="urn:microsoft.com/office/officeart/2005/8/layout/hierarchy2" loCatId="hierarchy" qsTypeId="urn:microsoft.com/office/officeart/2005/8/quickstyle/3d2" qsCatId="3D" csTypeId="urn:microsoft.com/office/officeart/2005/8/colors/accent1_2" csCatId="accent1" phldr="1"/>
      <dgm:spPr/>
      <dgm:t>
        <a:bodyPr/>
        <a:lstStyle/>
        <a:p>
          <a:endParaRPr lang="en-US"/>
        </a:p>
      </dgm:t>
    </dgm:pt>
    <dgm:pt modelId="{DE5A51D3-0BB3-411C-B2A3-D394CA5E7CA6}">
      <dgm:prSet phldrT="[Text]" custT="1"/>
      <dgm:spPr/>
      <dgm:t>
        <a:bodyPr/>
        <a:lstStyle/>
        <a:p>
          <a:r>
            <a:rPr lang="ro-RO" sz="2000" dirty="0" smtClean="0">
              <a:solidFill>
                <a:srgbClr val="FFFF00"/>
              </a:solidFill>
            </a:rPr>
            <a:t>speleoterapie</a:t>
          </a:r>
          <a:endParaRPr lang="en-US" sz="2000" dirty="0">
            <a:solidFill>
              <a:srgbClr val="FFFF00"/>
            </a:solidFill>
          </a:endParaRPr>
        </a:p>
      </dgm:t>
    </dgm:pt>
    <dgm:pt modelId="{46F4E32E-EF98-4110-AAF1-B7A5101AE261}" type="parTrans" cxnId="{EB2094EF-65E9-49C7-8B52-A07B5E4E9818}">
      <dgm:prSet/>
      <dgm:spPr/>
      <dgm:t>
        <a:bodyPr/>
        <a:lstStyle/>
        <a:p>
          <a:endParaRPr lang="en-US"/>
        </a:p>
      </dgm:t>
    </dgm:pt>
    <dgm:pt modelId="{40882B79-7881-4938-B164-B3452314A8B1}" type="sibTrans" cxnId="{EB2094EF-65E9-49C7-8B52-A07B5E4E9818}">
      <dgm:prSet/>
      <dgm:spPr/>
      <dgm:t>
        <a:bodyPr/>
        <a:lstStyle/>
        <a:p>
          <a:endParaRPr lang="en-US"/>
        </a:p>
      </dgm:t>
    </dgm:pt>
    <dgm:pt modelId="{C56A3BFF-4A6C-409F-87C3-73CBC95D1ADA}">
      <dgm:prSet phldrT="[Text]" custT="1"/>
      <dgm:spPr/>
      <dgm:t>
        <a:bodyPr/>
        <a:lstStyle/>
        <a:p>
          <a:r>
            <a:rPr lang="ro-RO" sz="1600" dirty="0" smtClean="0"/>
            <a:t>Temperatura constantă a aerului</a:t>
          </a:r>
          <a:endParaRPr lang="en-US" sz="1600" dirty="0"/>
        </a:p>
      </dgm:t>
    </dgm:pt>
    <dgm:pt modelId="{3F60560A-E11B-48A5-A680-90BBC7305CDC}" type="parTrans" cxnId="{DC93AC8E-E276-4DA4-89B5-4612E4B69C1C}">
      <dgm:prSet/>
      <dgm:spPr/>
      <dgm:t>
        <a:bodyPr/>
        <a:lstStyle/>
        <a:p>
          <a:endParaRPr lang="en-US"/>
        </a:p>
      </dgm:t>
    </dgm:pt>
    <dgm:pt modelId="{B2F8C0ED-B353-4BF9-B3AE-8BA387C934CB}" type="sibTrans" cxnId="{DC93AC8E-E276-4DA4-89B5-4612E4B69C1C}">
      <dgm:prSet/>
      <dgm:spPr/>
      <dgm:t>
        <a:bodyPr/>
        <a:lstStyle/>
        <a:p>
          <a:endParaRPr lang="en-US"/>
        </a:p>
      </dgm:t>
    </dgm:pt>
    <dgm:pt modelId="{14716455-3836-4367-9D5D-1F51883F94D9}">
      <dgm:prSet phldrT="[Text]" custT="1"/>
      <dgm:spPr/>
      <dgm:t>
        <a:bodyPr/>
        <a:lstStyle/>
        <a:p>
          <a:r>
            <a:rPr lang="ro-RO" sz="1600" dirty="0" smtClean="0"/>
            <a:t>Umiditatea relativă constantă</a:t>
          </a:r>
          <a:endParaRPr lang="en-US" sz="1600" dirty="0"/>
        </a:p>
      </dgm:t>
    </dgm:pt>
    <dgm:pt modelId="{05CFCB27-03BE-4B57-BEDE-12E56FEC1A88}" type="parTrans" cxnId="{C70A058F-110E-4048-8F27-50427316B27F}">
      <dgm:prSet/>
      <dgm:spPr/>
      <dgm:t>
        <a:bodyPr/>
        <a:lstStyle/>
        <a:p>
          <a:endParaRPr lang="en-US"/>
        </a:p>
      </dgm:t>
    </dgm:pt>
    <dgm:pt modelId="{0121B336-00E1-46B8-8551-0D7D7DF03A8B}" type="sibTrans" cxnId="{C70A058F-110E-4048-8F27-50427316B27F}">
      <dgm:prSet/>
      <dgm:spPr/>
      <dgm:t>
        <a:bodyPr/>
        <a:lstStyle/>
        <a:p>
          <a:endParaRPr lang="en-US"/>
        </a:p>
      </dgm:t>
    </dgm:pt>
    <dgm:pt modelId="{71B44186-0B76-4177-951C-70C0F954C6D5}">
      <dgm:prSet phldrT="[Text]" custT="1"/>
      <dgm:spPr/>
      <dgm:t>
        <a:bodyPr/>
        <a:lstStyle/>
        <a:p>
          <a:r>
            <a:rPr lang="ro-RO" sz="1600" dirty="0" smtClean="0"/>
            <a:t>Prezenţa particulelor de sare în aer</a:t>
          </a:r>
          <a:endParaRPr lang="en-US" sz="1600" dirty="0"/>
        </a:p>
      </dgm:t>
    </dgm:pt>
    <dgm:pt modelId="{859F8785-45D7-4FAB-8B6B-F0A461C1D136}" type="parTrans" cxnId="{6245FE9C-EB61-4F42-9531-3C76071BDB81}">
      <dgm:prSet/>
      <dgm:spPr/>
      <dgm:t>
        <a:bodyPr/>
        <a:lstStyle/>
        <a:p>
          <a:endParaRPr lang="en-US"/>
        </a:p>
      </dgm:t>
    </dgm:pt>
    <dgm:pt modelId="{76110DAB-B3EB-4CBE-B023-2B69B5D70E78}" type="sibTrans" cxnId="{6245FE9C-EB61-4F42-9531-3C76071BDB81}">
      <dgm:prSet/>
      <dgm:spPr/>
      <dgm:t>
        <a:bodyPr/>
        <a:lstStyle/>
        <a:p>
          <a:endParaRPr lang="en-US"/>
        </a:p>
      </dgm:t>
    </dgm:pt>
    <dgm:pt modelId="{A5C3B8D8-6C94-469A-97D3-7AD510A4C440}">
      <dgm:prSet phldrT="[Text]" custT="1"/>
      <dgm:spPr/>
      <dgm:t>
        <a:bodyPr/>
        <a:lstStyle/>
        <a:p>
          <a:r>
            <a:rPr lang="ro-RO" sz="1600" dirty="0" smtClean="0"/>
            <a:t>Predominanţa ionilor pozitivi de dimensiuni mici</a:t>
          </a:r>
          <a:endParaRPr lang="en-US" sz="1600" dirty="0"/>
        </a:p>
      </dgm:t>
    </dgm:pt>
    <dgm:pt modelId="{64D870FC-4EF1-43F3-9838-50535671EEE0}" type="parTrans" cxnId="{DFA6D61F-4AAC-4DF5-8FBB-F444F3070EC4}">
      <dgm:prSet/>
      <dgm:spPr/>
      <dgm:t>
        <a:bodyPr/>
        <a:lstStyle/>
        <a:p>
          <a:endParaRPr lang="en-US"/>
        </a:p>
      </dgm:t>
    </dgm:pt>
    <dgm:pt modelId="{0650B693-10AF-4CB7-B48E-C737945BF85C}" type="sibTrans" cxnId="{DFA6D61F-4AAC-4DF5-8FBB-F444F3070EC4}">
      <dgm:prSet/>
      <dgm:spPr/>
      <dgm:t>
        <a:bodyPr/>
        <a:lstStyle/>
        <a:p>
          <a:endParaRPr lang="en-US"/>
        </a:p>
      </dgm:t>
    </dgm:pt>
    <dgm:pt modelId="{C04D2EC8-A2DC-40F0-AEA1-0780CE7748C4}">
      <dgm:prSet phldrT="[Text]" custT="1"/>
      <dgm:spPr/>
      <dgm:t>
        <a:bodyPr/>
        <a:lstStyle/>
        <a:p>
          <a:r>
            <a:rPr lang="ro-RO" sz="1600" dirty="0" smtClean="0"/>
            <a:t>Lipsa alergenilor şi a poluanţilor aerului</a:t>
          </a:r>
          <a:endParaRPr lang="en-US" sz="1600" dirty="0"/>
        </a:p>
      </dgm:t>
    </dgm:pt>
    <dgm:pt modelId="{0B2F47C7-E0FC-411A-A6AD-C0F0B4D266DC}" type="parTrans" cxnId="{60A06ED9-1869-48C0-ADCA-4C859C955A7D}">
      <dgm:prSet/>
      <dgm:spPr/>
      <dgm:t>
        <a:bodyPr/>
        <a:lstStyle/>
        <a:p>
          <a:endParaRPr lang="en-US"/>
        </a:p>
      </dgm:t>
    </dgm:pt>
    <dgm:pt modelId="{7AE608EE-5334-48D6-938D-F7A193242BD3}" type="sibTrans" cxnId="{60A06ED9-1869-48C0-ADCA-4C859C955A7D}">
      <dgm:prSet/>
      <dgm:spPr/>
      <dgm:t>
        <a:bodyPr/>
        <a:lstStyle/>
        <a:p>
          <a:endParaRPr lang="en-US"/>
        </a:p>
      </dgm:t>
    </dgm:pt>
    <dgm:pt modelId="{65B6ADE1-94B7-4C6E-AD88-A4A7EEEAF9E7}" type="pres">
      <dgm:prSet presAssocID="{40A392CB-079F-474C-9B92-4C96BB4F4B68}" presName="diagram" presStyleCnt="0">
        <dgm:presLayoutVars>
          <dgm:chPref val="1"/>
          <dgm:dir/>
          <dgm:animOne val="branch"/>
          <dgm:animLvl val="lvl"/>
          <dgm:resizeHandles val="exact"/>
        </dgm:presLayoutVars>
      </dgm:prSet>
      <dgm:spPr/>
      <dgm:t>
        <a:bodyPr/>
        <a:lstStyle/>
        <a:p>
          <a:endParaRPr lang="en-US"/>
        </a:p>
      </dgm:t>
    </dgm:pt>
    <dgm:pt modelId="{511E4ED0-5574-4195-B9D6-7E657F855F5B}" type="pres">
      <dgm:prSet presAssocID="{DE5A51D3-0BB3-411C-B2A3-D394CA5E7CA6}" presName="root1" presStyleCnt="0"/>
      <dgm:spPr/>
    </dgm:pt>
    <dgm:pt modelId="{14E2D780-3309-4064-B0FB-66C4BD504719}" type="pres">
      <dgm:prSet presAssocID="{DE5A51D3-0BB3-411C-B2A3-D394CA5E7CA6}" presName="LevelOneTextNode" presStyleLbl="node0" presStyleIdx="0" presStyleCnt="1" custAng="21112197" custScaleX="143943" custScaleY="91143" custLinFactNeighborX="-25775" custLinFactNeighborY="15644">
        <dgm:presLayoutVars>
          <dgm:chPref val="3"/>
        </dgm:presLayoutVars>
      </dgm:prSet>
      <dgm:spPr/>
      <dgm:t>
        <a:bodyPr/>
        <a:lstStyle/>
        <a:p>
          <a:endParaRPr lang="en-US"/>
        </a:p>
      </dgm:t>
    </dgm:pt>
    <dgm:pt modelId="{A8356E7D-2215-4C46-9CCD-B548527ACDF7}" type="pres">
      <dgm:prSet presAssocID="{DE5A51D3-0BB3-411C-B2A3-D394CA5E7CA6}" presName="level2hierChild" presStyleCnt="0"/>
      <dgm:spPr/>
    </dgm:pt>
    <dgm:pt modelId="{255C54A2-2D35-4C35-B749-21689D2E5033}" type="pres">
      <dgm:prSet presAssocID="{3F60560A-E11B-48A5-A680-90BBC7305CDC}" presName="conn2-1" presStyleLbl="parChTrans1D2" presStyleIdx="0" presStyleCnt="5"/>
      <dgm:spPr/>
      <dgm:t>
        <a:bodyPr/>
        <a:lstStyle/>
        <a:p>
          <a:endParaRPr lang="en-US"/>
        </a:p>
      </dgm:t>
    </dgm:pt>
    <dgm:pt modelId="{ED05EB3D-E6EB-4AB8-9567-83B7289067B5}" type="pres">
      <dgm:prSet presAssocID="{3F60560A-E11B-48A5-A680-90BBC7305CDC}" presName="connTx" presStyleLbl="parChTrans1D2" presStyleIdx="0" presStyleCnt="5"/>
      <dgm:spPr/>
      <dgm:t>
        <a:bodyPr/>
        <a:lstStyle/>
        <a:p>
          <a:endParaRPr lang="en-US"/>
        </a:p>
      </dgm:t>
    </dgm:pt>
    <dgm:pt modelId="{9ABE97B8-9607-4305-9D43-03D4E751125A}" type="pres">
      <dgm:prSet presAssocID="{C56A3BFF-4A6C-409F-87C3-73CBC95D1ADA}" presName="root2" presStyleCnt="0"/>
      <dgm:spPr/>
    </dgm:pt>
    <dgm:pt modelId="{A3DA1EB3-7FFC-45EF-B68E-A122B21C4D25}" type="pres">
      <dgm:prSet presAssocID="{C56A3BFF-4A6C-409F-87C3-73CBC95D1ADA}" presName="LevelTwoTextNode" presStyleLbl="node2" presStyleIdx="0" presStyleCnt="5" custAng="21054944" custScaleX="131550" custLinFactNeighborX="-45482" custLinFactNeighborY="9655">
        <dgm:presLayoutVars>
          <dgm:chPref val="3"/>
        </dgm:presLayoutVars>
      </dgm:prSet>
      <dgm:spPr/>
      <dgm:t>
        <a:bodyPr/>
        <a:lstStyle/>
        <a:p>
          <a:endParaRPr lang="en-US"/>
        </a:p>
      </dgm:t>
    </dgm:pt>
    <dgm:pt modelId="{5374A294-5ACF-4E34-8273-A06081828B3E}" type="pres">
      <dgm:prSet presAssocID="{C56A3BFF-4A6C-409F-87C3-73CBC95D1ADA}" presName="level3hierChild" presStyleCnt="0"/>
      <dgm:spPr/>
    </dgm:pt>
    <dgm:pt modelId="{0F79154F-069A-4C93-BA02-DF16A2F6DEA4}" type="pres">
      <dgm:prSet presAssocID="{05CFCB27-03BE-4B57-BEDE-12E56FEC1A88}" presName="conn2-1" presStyleLbl="parChTrans1D2" presStyleIdx="1" presStyleCnt="5"/>
      <dgm:spPr/>
      <dgm:t>
        <a:bodyPr/>
        <a:lstStyle/>
        <a:p>
          <a:endParaRPr lang="en-US"/>
        </a:p>
      </dgm:t>
    </dgm:pt>
    <dgm:pt modelId="{CA7AD4B7-F739-40B3-99DE-6CB59E5928AA}" type="pres">
      <dgm:prSet presAssocID="{05CFCB27-03BE-4B57-BEDE-12E56FEC1A88}" presName="connTx" presStyleLbl="parChTrans1D2" presStyleIdx="1" presStyleCnt="5"/>
      <dgm:spPr/>
      <dgm:t>
        <a:bodyPr/>
        <a:lstStyle/>
        <a:p>
          <a:endParaRPr lang="en-US"/>
        </a:p>
      </dgm:t>
    </dgm:pt>
    <dgm:pt modelId="{E8982B3B-5C3F-424E-9E37-F6EFB330DFE2}" type="pres">
      <dgm:prSet presAssocID="{14716455-3836-4367-9D5D-1F51883F94D9}" presName="root2" presStyleCnt="0"/>
      <dgm:spPr/>
    </dgm:pt>
    <dgm:pt modelId="{B6A0ECB4-345E-4D67-8106-7F1DBAA35558}" type="pres">
      <dgm:prSet presAssocID="{14716455-3836-4367-9D5D-1F51883F94D9}" presName="LevelTwoTextNode" presStyleLbl="node2" presStyleIdx="1" presStyleCnt="5" custAng="21123687" custScaleX="131550">
        <dgm:presLayoutVars>
          <dgm:chPref val="3"/>
        </dgm:presLayoutVars>
      </dgm:prSet>
      <dgm:spPr/>
      <dgm:t>
        <a:bodyPr/>
        <a:lstStyle/>
        <a:p>
          <a:endParaRPr lang="en-US"/>
        </a:p>
      </dgm:t>
    </dgm:pt>
    <dgm:pt modelId="{1391D05A-ECB8-4449-9468-9944C94D2A4F}" type="pres">
      <dgm:prSet presAssocID="{14716455-3836-4367-9D5D-1F51883F94D9}" presName="level3hierChild" presStyleCnt="0"/>
      <dgm:spPr/>
    </dgm:pt>
    <dgm:pt modelId="{1C3E43D6-0645-42BC-8E46-A627E7BC3328}" type="pres">
      <dgm:prSet presAssocID="{859F8785-45D7-4FAB-8B6B-F0A461C1D136}" presName="conn2-1" presStyleLbl="parChTrans1D2" presStyleIdx="2" presStyleCnt="5"/>
      <dgm:spPr/>
      <dgm:t>
        <a:bodyPr/>
        <a:lstStyle/>
        <a:p>
          <a:endParaRPr lang="en-US"/>
        </a:p>
      </dgm:t>
    </dgm:pt>
    <dgm:pt modelId="{435F312B-D11C-4692-974A-A0E6AE37A58E}" type="pres">
      <dgm:prSet presAssocID="{859F8785-45D7-4FAB-8B6B-F0A461C1D136}" presName="connTx" presStyleLbl="parChTrans1D2" presStyleIdx="2" presStyleCnt="5"/>
      <dgm:spPr/>
      <dgm:t>
        <a:bodyPr/>
        <a:lstStyle/>
        <a:p>
          <a:endParaRPr lang="en-US"/>
        </a:p>
      </dgm:t>
    </dgm:pt>
    <dgm:pt modelId="{6272DECE-A33E-4954-8437-F62867D22F7F}" type="pres">
      <dgm:prSet presAssocID="{71B44186-0B76-4177-951C-70C0F954C6D5}" presName="root2" presStyleCnt="0"/>
      <dgm:spPr/>
    </dgm:pt>
    <dgm:pt modelId="{E6C283D7-77C9-4768-9EE5-BFAA775BAC96}" type="pres">
      <dgm:prSet presAssocID="{71B44186-0B76-4177-951C-70C0F954C6D5}" presName="LevelTwoTextNode" presStyleLbl="node2" presStyleIdx="2" presStyleCnt="5" custScaleX="131550">
        <dgm:presLayoutVars>
          <dgm:chPref val="3"/>
        </dgm:presLayoutVars>
      </dgm:prSet>
      <dgm:spPr/>
      <dgm:t>
        <a:bodyPr/>
        <a:lstStyle/>
        <a:p>
          <a:endParaRPr lang="en-US"/>
        </a:p>
      </dgm:t>
    </dgm:pt>
    <dgm:pt modelId="{DB9E34C3-866D-4277-891D-835C530A0A0C}" type="pres">
      <dgm:prSet presAssocID="{71B44186-0B76-4177-951C-70C0F954C6D5}" presName="level3hierChild" presStyleCnt="0"/>
      <dgm:spPr/>
    </dgm:pt>
    <dgm:pt modelId="{811744E6-0E91-4AB0-81E5-1BB905326A54}" type="pres">
      <dgm:prSet presAssocID="{64D870FC-4EF1-43F3-9838-50535671EEE0}" presName="conn2-1" presStyleLbl="parChTrans1D2" presStyleIdx="3" presStyleCnt="5"/>
      <dgm:spPr/>
      <dgm:t>
        <a:bodyPr/>
        <a:lstStyle/>
        <a:p>
          <a:endParaRPr lang="en-US"/>
        </a:p>
      </dgm:t>
    </dgm:pt>
    <dgm:pt modelId="{21A2205D-168B-4D2C-9F03-E08AEA56F3B8}" type="pres">
      <dgm:prSet presAssocID="{64D870FC-4EF1-43F3-9838-50535671EEE0}" presName="connTx" presStyleLbl="parChTrans1D2" presStyleIdx="3" presStyleCnt="5"/>
      <dgm:spPr/>
      <dgm:t>
        <a:bodyPr/>
        <a:lstStyle/>
        <a:p>
          <a:endParaRPr lang="en-US"/>
        </a:p>
      </dgm:t>
    </dgm:pt>
    <dgm:pt modelId="{8CD3EDAA-E96A-473C-9383-B00B4FF0E7E6}" type="pres">
      <dgm:prSet presAssocID="{A5C3B8D8-6C94-469A-97D3-7AD510A4C440}" presName="root2" presStyleCnt="0"/>
      <dgm:spPr/>
    </dgm:pt>
    <dgm:pt modelId="{B2219349-61ED-47A4-9C90-ACD33C429267}" type="pres">
      <dgm:prSet presAssocID="{A5C3B8D8-6C94-469A-97D3-7AD510A4C440}" presName="LevelTwoTextNode" presStyleLbl="node2" presStyleIdx="3" presStyleCnt="5" custAng="334943" custScaleX="131550">
        <dgm:presLayoutVars>
          <dgm:chPref val="3"/>
        </dgm:presLayoutVars>
      </dgm:prSet>
      <dgm:spPr/>
      <dgm:t>
        <a:bodyPr/>
        <a:lstStyle/>
        <a:p>
          <a:endParaRPr lang="en-US"/>
        </a:p>
      </dgm:t>
    </dgm:pt>
    <dgm:pt modelId="{D9A94259-8902-46B1-A99F-8BC857572BC6}" type="pres">
      <dgm:prSet presAssocID="{A5C3B8D8-6C94-469A-97D3-7AD510A4C440}" presName="level3hierChild" presStyleCnt="0"/>
      <dgm:spPr/>
    </dgm:pt>
    <dgm:pt modelId="{F1C2862F-32E0-43D3-A1D0-D213BBAC1F74}" type="pres">
      <dgm:prSet presAssocID="{0B2F47C7-E0FC-411A-A6AD-C0F0B4D266DC}" presName="conn2-1" presStyleLbl="parChTrans1D2" presStyleIdx="4" presStyleCnt="5"/>
      <dgm:spPr/>
      <dgm:t>
        <a:bodyPr/>
        <a:lstStyle/>
        <a:p>
          <a:endParaRPr lang="en-US"/>
        </a:p>
      </dgm:t>
    </dgm:pt>
    <dgm:pt modelId="{961515EB-FB48-4542-95FD-A9E9BED4FDEC}" type="pres">
      <dgm:prSet presAssocID="{0B2F47C7-E0FC-411A-A6AD-C0F0B4D266DC}" presName="connTx" presStyleLbl="parChTrans1D2" presStyleIdx="4" presStyleCnt="5"/>
      <dgm:spPr/>
      <dgm:t>
        <a:bodyPr/>
        <a:lstStyle/>
        <a:p>
          <a:endParaRPr lang="en-US"/>
        </a:p>
      </dgm:t>
    </dgm:pt>
    <dgm:pt modelId="{F60B833E-F0C8-4F75-AE05-854A448AC67E}" type="pres">
      <dgm:prSet presAssocID="{C04D2EC8-A2DC-40F0-AEA1-0780CE7748C4}" presName="root2" presStyleCnt="0"/>
      <dgm:spPr/>
    </dgm:pt>
    <dgm:pt modelId="{C2407C1E-1029-4C7F-94E7-52804BA94646}" type="pres">
      <dgm:prSet presAssocID="{C04D2EC8-A2DC-40F0-AEA1-0780CE7748C4}" presName="LevelTwoTextNode" presStyleLbl="node2" presStyleIdx="4" presStyleCnt="5" custAng="407395" custScaleX="143884" custScaleY="108730" custLinFactNeighborX="-55251" custLinFactNeighborY="6971">
        <dgm:presLayoutVars>
          <dgm:chPref val="3"/>
        </dgm:presLayoutVars>
      </dgm:prSet>
      <dgm:spPr/>
      <dgm:t>
        <a:bodyPr/>
        <a:lstStyle/>
        <a:p>
          <a:endParaRPr lang="en-US"/>
        </a:p>
      </dgm:t>
    </dgm:pt>
    <dgm:pt modelId="{1B922D31-30A7-49D2-A736-FA7C78B68BE1}" type="pres">
      <dgm:prSet presAssocID="{C04D2EC8-A2DC-40F0-AEA1-0780CE7748C4}" presName="level3hierChild" presStyleCnt="0"/>
      <dgm:spPr/>
    </dgm:pt>
  </dgm:ptLst>
  <dgm:cxnLst>
    <dgm:cxn modelId="{982D3780-07B9-48D4-9EB2-B0784CCCCCAE}" type="presOf" srcId="{05CFCB27-03BE-4B57-BEDE-12E56FEC1A88}" destId="{CA7AD4B7-F739-40B3-99DE-6CB59E5928AA}" srcOrd="1" destOrd="0" presId="urn:microsoft.com/office/officeart/2005/8/layout/hierarchy2"/>
    <dgm:cxn modelId="{3F814A07-6CE9-4AA8-B6B4-5857B42E40AD}" type="presOf" srcId="{C04D2EC8-A2DC-40F0-AEA1-0780CE7748C4}" destId="{C2407C1E-1029-4C7F-94E7-52804BA94646}" srcOrd="0" destOrd="0" presId="urn:microsoft.com/office/officeart/2005/8/layout/hierarchy2"/>
    <dgm:cxn modelId="{7818EDE7-D4F4-4B5F-811F-77DF7E44FE82}" type="presOf" srcId="{C56A3BFF-4A6C-409F-87C3-73CBC95D1ADA}" destId="{A3DA1EB3-7FFC-45EF-B68E-A122B21C4D25}" srcOrd="0" destOrd="0" presId="urn:microsoft.com/office/officeart/2005/8/layout/hierarchy2"/>
    <dgm:cxn modelId="{B2131E28-210E-4E72-B95A-2A5E8B600F87}" type="presOf" srcId="{DE5A51D3-0BB3-411C-B2A3-D394CA5E7CA6}" destId="{14E2D780-3309-4064-B0FB-66C4BD504719}" srcOrd="0" destOrd="0" presId="urn:microsoft.com/office/officeart/2005/8/layout/hierarchy2"/>
    <dgm:cxn modelId="{34777661-8D7A-4DC9-9764-6B9D95FAED45}" type="presOf" srcId="{14716455-3836-4367-9D5D-1F51883F94D9}" destId="{B6A0ECB4-345E-4D67-8106-7F1DBAA35558}" srcOrd="0" destOrd="0" presId="urn:microsoft.com/office/officeart/2005/8/layout/hierarchy2"/>
    <dgm:cxn modelId="{72FBAD8B-C717-4062-8A36-C634B62C8B6C}" type="presOf" srcId="{64D870FC-4EF1-43F3-9838-50535671EEE0}" destId="{811744E6-0E91-4AB0-81E5-1BB905326A54}" srcOrd="0" destOrd="0" presId="urn:microsoft.com/office/officeart/2005/8/layout/hierarchy2"/>
    <dgm:cxn modelId="{71A0B198-3794-4201-B386-514A60ED0A94}" type="presOf" srcId="{3F60560A-E11B-48A5-A680-90BBC7305CDC}" destId="{ED05EB3D-E6EB-4AB8-9567-83B7289067B5}" srcOrd="1" destOrd="0" presId="urn:microsoft.com/office/officeart/2005/8/layout/hierarchy2"/>
    <dgm:cxn modelId="{24CB2970-27B1-412E-93A7-482EE70EE0EE}" type="presOf" srcId="{859F8785-45D7-4FAB-8B6B-F0A461C1D136}" destId="{435F312B-D11C-4692-974A-A0E6AE37A58E}" srcOrd="1" destOrd="0" presId="urn:microsoft.com/office/officeart/2005/8/layout/hierarchy2"/>
    <dgm:cxn modelId="{D8DACA70-90F5-410B-8485-7B2487726456}" type="presOf" srcId="{05CFCB27-03BE-4B57-BEDE-12E56FEC1A88}" destId="{0F79154F-069A-4C93-BA02-DF16A2F6DEA4}" srcOrd="0" destOrd="0" presId="urn:microsoft.com/office/officeart/2005/8/layout/hierarchy2"/>
    <dgm:cxn modelId="{091CCAAC-032A-4AF0-983D-BEDE9CC4799C}" type="presOf" srcId="{0B2F47C7-E0FC-411A-A6AD-C0F0B4D266DC}" destId="{961515EB-FB48-4542-95FD-A9E9BED4FDEC}" srcOrd="1" destOrd="0" presId="urn:microsoft.com/office/officeart/2005/8/layout/hierarchy2"/>
    <dgm:cxn modelId="{EB2094EF-65E9-49C7-8B52-A07B5E4E9818}" srcId="{40A392CB-079F-474C-9B92-4C96BB4F4B68}" destId="{DE5A51D3-0BB3-411C-B2A3-D394CA5E7CA6}" srcOrd="0" destOrd="0" parTransId="{46F4E32E-EF98-4110-AAF1-B7A5101AE261}" sibTransId="{40882B79-7881-4938-B164-B3452314A8B1}"/>
    <dgm:cxn modelId="{0573EBFE-5BC8-49D4-AFE9-A95ED10636BF}" type="presOf" srcId="{3F60560A-E11B-48A5-A680-90BBC7305CDC}" destId="{255C54A2-2D35-4C35-B749-21689D2E5033}" srcOrd="0" destOrd="0" presId="urn:microsoft.com/office/officeart/2005/8/layout/hierarchy2"/>
    <dgm:cxn modelId="{582E27FF-A161-4366-A2C6-92BD279C2DD9}" type="presOf" srcId="{A5C3B8D8-6C94-469A-97D3-7AD510A4C440}" destId="{B2219349-61ED-47A4-9C90-ACD33C429267}" srcOrd="0" destOrd="0" presId="urn:microsoft.com/office/officeart/2005/8/layout/hierarchy2"/>
    <dgm:cxn modelId="{5DA2F242-572C-47E9-AA14-300FCA104172}" type="presOf" srcId="{64D870FC-4EF1-43F3-9838-50535671EEE0}" destId="{21A2205D-168B-4D2C-9F03-E08AEA56F3B8}" srcOrd="1" destOrd="0" presId="urn:microsoft.com/office/officeart/2005/8/layout/hierarchy2"/>
    <dgm:cxn modelId="{60A06ED9-1869-48C0-ADCA-4C859C955A7D}" srcId="{DE5A51D3-0BB3-411C-B2A3-D394CA5E7CA6}" destId="{C04D2EC8-A2DC-40F0-AEA1-0780CE7748C4}" srcOrd="4" destOrd="0" parTransId="{0B2F47C7-E0FC-411A-A6AD-C0F0B4D266DC}" sibTransId="{7AE608EE-5334-48D6-938D-F7A193242BD3}"/>
    <dgm:cxn modelId="{6245FE9C-EB61-4F42-9531-3C76071BDB81}" srcId="{DE5A51D3-0BB3-411C-B2A3-D394CA5E7CA6}" destId="{71B44186-0B76-4177-951C-70C0F954C6D5}" srcOrd="2" destOrd="0" parTransId="{859F8785-45D7-4FAB-8B6B-F0A461C1D136}" sibTransId="{76110DAB-B3EB-4CBE-B023-2B69B5D70E78}"/>
    <dgm:cxn modelId="{0A32D896-9723-404E-A899-6C7873BAA4C1}" type="presOf" srcId="{0B2F47C7-E0FC-411A-A6AD-C0F0B4D266DC}" destId="{F1C2862F-32E0-43D3-A1D0-D213BBAC1F74}" srcOrd="0" destOrd="0" presId="urn:microsoft.com/office/officeart/2005/8/layout/hierarchy2"/>
    <dgm:cxn modelId="{AF39270F-B285-44BA-B558-754C01BA8A69}" type="presOf" srcId="{71B44186-0B76-4177-951C-70C0F954C6D5}" destId="{E6C283D7-77C9-4768-9EE5-BFAA775BAC96}" srcOrd="0" destOrd="0" presId="urn:microsoft.com/office/officeart/2005/8/layout/hierarchy2"/>
    <dgm:cxn modelId="{DFA6D61F-4AAC-4DF5-8FBB-F444F3070EC4}" srcId="{DE5A51D3-0BB3-411C-B2A3-D394CA5E7CA6}" destId="{A5C3B8D8-6C94-469A-97D3-7AD510A4C440}" srcOrd="3" destOrd="0" parTransId="{64D870FC-4EF1-43F3-9838-50535671EEE0}" sibTransId="{0650B693-10AF-4CB7-B48E-C737945BF85C}"/>
    <dgm:cxn modelId="{2B084B27-D6CA-4B6D-87E2-A86C457FB020}" type="presOf" srcId="{859F8785-45D7-4FAB-8B6B-F0A461C1D136}" destId="{1C3E43D6-0645-42BC-8E46-A627E7BC3328}" srcOrd="0" destOrd="0" presId="urn:microsoft.com/office/officeart/2005/8/layout/hierarchy2"/>
    <dgm:cxn modelId="{DC93AC8E-E276-4DA4-89B5-4612E4B69C1C}" srcId="{DE5A51D3-0BB3-411C-B2A3-D394CA5E7CA6}" destId="{C56A3BFF-4A6C-409F-87C3-73CBC95D1ADA}" srcOrd="0" destOrd="0" parTransId="{3F60560A-E11B-48A5-A680-90BBC7305CDC}" sibTransId="{B2F8C0ED-B353-4BF9-B3AE-8BA387C934CB}"/>
    <dgm:cxn modelId="{5B843712-1D7A-40D7-850B-E3BED442584A}" type="presOf" srcId="{40A392CB-079F-474C-9B92-4C96BB4F4B68}" destId="{65B6ADE1-94B7-4C6E-AD88-A4A7EEEAF9E7}" srcOrd="0" destOrd="0" presId="urn:microsoft.com/office/officeart/2005/8/layout/hierarchy2"/>
    <dgm:cxn modelId="{C70A058F-110E-4048-8F27-50427316B27F}" srcId="{DE5A51D3-0BB3-411C-B2A3-D394CA5E7CA6}" destId="{14716455-3836-4367-9D5D-1F51883F94D9}" srcOrd="1" destOrd="0" parTransId="{05CFCB27-03BE-4B57-BEDE-12E56FEC1A88}" sibTransId="{0121B336-00E1-46B8-8551-0D7D7DF03A8B}"/>
    <dgm:cxn modelId="{E012BEAD-F88A-4FFD-9AD7-C887B3AF3A1F}" type="presParOf" srcId="{65B6ADE1-94B7-4C6E-AD88-A4A7EEEAF9E7}" destId="{511E4ED0-5574-4195-B9D6-7E657F855F5B}" srcOrd="0" destOrd="0" presId="urn:microsoft.com/office/officeart/2005/8/layout/hierarchy2"/>
    <dgm:cxn modelId="{6FDCCD30-5D6C-4871-9B02-349705B4FB6D}" type="presParOf" srcId="{511E4ED0-5574-4195-B9D6-7E657F855F5B}" destId="{14E2D780-3309-4064-B0FB-66C4BD504719}" srcOrd="0" destOrd="0" presId="urn:microsoft.com/office/officeart/2005/8/layout/hierarchy2"/>
    <dgm:cxn modelId="{98C908A3-9884-4531-B300-9D62BB9CC71A}" type="presParOf" srcId="{511E4ED0-5574-4195-B9D6-7E657F855F5B}" destId="{A8356E7D-2215-4C46-9CCD-B548527ACDF7}" srcOrd="1" destOrd="0" presId="urn:microsoft.com/office/officeart/2005/8/layout/hierarchy2"/>
    <dgm:cxn modelId="{FDD6B397-FEB8-4F3F-8D5C-0749D0EB6CE7}" type="presParOf" srcId="{A8356E7D-2215-4C46-9CCD-B548527ACDF7}" destId="{255C54A2-2D35-4C35-B749-21689D2E5033}" srcOrd="0" destOrd="0" presId="urn:microsoft.com/office/officeart/2005/8/layout/hierarchy2"/>
    <dgm:cxn modelId="{0EC72F91-88F9-40DA-8D26-BF398BD79B5A}" type="presParOf" srcId="{255C54A2-2D35-4C35-B749-21689D2E5033}" destId="{ED05EB3D-E6EB-4AB8-9567-83B7289067B5}" srcOrd="0" destOrd="0" presId="urn:microsoft.com/office/officeart/2005/8/layout/hierarchy2"/>
    <dgm:cxn modelId="{56AAFA0A-D3C6-452F-858E-7BB76D9CD55E}" type="presParOf" srcId="{A8356E7D-2215-4C46-9CCD-B548527ACDF7}" destId="{9ABE97B8-9607-4305-9D43-03D4E751125A}" srcOrd="1" destOrd="0" presId="urn:microsoft.com/office/officeart/2005/8/layout/hierarchy2"/>
    <dgm:cxn modelId="{471D4A2B-3085-4157-9C78-37D8CBB5E0C3}" type="presParOf" srcId="{9ABE97B8-9607-4305-9D43-03D4E751125A}" destId="{A3DA1EB3-7FFC-45EF-B68E-A122B21C4D25}" srcOrd="0" destOrd="0" presId="urn:microsoft.com/office/officeart/2005/8/layout/hierarchy2"/>
    <dgm:cxn modelId="{D7590AAE-E394-4720-9B8B-2DFB95B17309}" type="presParOf" srcId="{9ABE97B8-9607-4305-9D43-03D4E751125A}" destId="{5374A294-5ACF-4E34-8273-A06081828B3E}" srcOrd="1" destOrd="0" presId="urn:microsoft.com/office/officeart/2005/8/layout/hierarchy2"/>
    <dgm:cxn modelId="{C8121D55-629E-4A06-A702-A95AF44EC54A}" type="presParOf" srcId="{A8356E7D-2215-4C46-9CCD-B548527ACDF7}" destId="{0F79154F-069A-4C93-BA02-DF16A2F6DEA4}" srcOrd="2" destOrd="0" presId="urn:microsoft.com/office/officeart/2005/8/layout/hierarchy2"/>
    <dgm:cxn modelId="{10D9CEB3-D978-49C9-9DED-9B0FAA4AA7DF}" type="presParOf" srcId="{0F79154F-069A-4C93-BA02-DF16A2F6DEA4}" destId="{CA7AD4B7-F739-40B3-99DE-6CB59E5928AA}" srcOrd="0" destOrd="0" presId="urn:microsoft.com/office/officeart/2005/8/layout/hierarchy2"/>
    <dgm:cxn modelId="{338E342D-E79F-4003-8880-124B050D71A0}" type="presParOf" srcId="{A8356E7D-2215-4C46-9CCD-B548527ACDF7}" destId="{E8982B3B-5C3F-424E-9E37-F6EFB330DFE2}" srcOrd="3" destOrd="0" presId="urn:microsoft.com/office/officeart/2005/8/layout/hierarchy2"/>
    <dgm:cxn modelId="{A4D21D98-F672-409D-83C1-921D5865F24E}" type="presParOf" srcId="{E8982B3B-5C3F-424E-9E37-F6EFB330DFE2}" destId="{B6A0ECB4-345E-4D67-8106-7F1DBAA35558}" srcOrd="0" destOrd="0" presId="urn:microsoft.com/office/officeart/2005/8/layout/hierarchy2"/>
    <dgm:cxn modelId="{7E8DB8D5-577B-4298-990B-2C100F1AED61}" type="presParOf" srcId="{E8982B3B-5C3F-424E-9E37-F6EFB330DFE2}" destId="{1391D05A-ECB8-4449-9468-9944C94D2A4F}" srcOrd="1" destOrd="0" presId="urn:microsoft.com/office/officeart/2005/8/layout/hierarchy2"/>
    <dgm:cxn modelId="{085581BA-B53F-4948-A6F6-01D96C0D3BFF}" type="presParOf" srcId="{A8356E7D-2215-4C46-9CCD-B548527ACDF7}" destId="{1C3E43D6-0645-42BC-8E46-A627E7BC3328}" srcOrd="4" destOrd="0" presId="urn:microsoft.com/office/officeart/2005/8/layout/hierarchy2"/>
    <dgm:cxn modelId="{8A38DB15-2D91-42D5-9F47-159E6F8ED44A}" type="presParOf" srcId="{1C3E43D6-0645-42BC-8E46-A627E7BC3328}" destId="{435F312B-D11C-4692-974A-A0E6AE37A58E}" srcOrd="0" destOrd="0" presId="urn:microsoft.com/office/officeart/2005/8/layout/hierarchy2"/>
    <dgm:cxn modelId="{48E10F70-7AD0-4788-9DCC-6AC12D4767B6}" type="presParOf" srcId="{A8356E7D-2215-4C46-9CCD-B548527ACDF7}" destId="{6272DECE-A33E-4954-8437-F62867D22F7F}" srcOrd="5" destOrd="0" presId="urn:microsoft.com/office/officeart/2005/8/layout/hierarchy2"/>
    <dgm:cxn modelId="{79FE383A-E11A-49DF-A164-2BE000A8D7F9}" type="presParOf" srcId="{6272DECE-A33E-4954-8437-F62867D22F7F}" destId="{E6C283D7-77C9-4768-9EE5-BFAA775BAC96}" srcOrd="0" destOrd="0" presId="urn:microsoft.com/office/officeart/2005/8/layout/hierarchy2"/>
    <dgm:cxn modelId="{FA3475B8-2F1E-4174-BF69-8C9DB9BC0C2C}" type="presParOf" srcId="{6272DECE-A33E-4954-8437-F62867D22F7F}" destId="{DB9E34C3-866D-4277-891D-835C530A0A0C}" srcOrd="1" destOrd="0" presId="urn:microsoft.com/office/officeart/2005/8/layout/hierarchy2"/>
    <dgm:cxn modelId="{C21F2AE9-24FE-4E04-B26B-9DADFF84435B}" type="presParOf" srcId="{A8356E7D-2215-4C46-9CCD-B548527ACDF7}" destId="{811744E6-0E91-4AB0-81E5-1BB905326A54}" srcOrd="6" destOrd="0" presId="urn:microsoft.com/office/officeart/2005/8/layout/hierarchy2"/>
    <dgm:cxn modelId="{CCE1E4E1-4CDD-4BED-BEB1-A3C96354EDF1}" type="presParOf" srcId="{811744E6-0E91-4AB0-81E5-1BB905326A54}" destId="{21A2205D-168B-4D2C-9F03-E08AEA56F3B8}" srcOrd="0" destOrd="0" presId="urn:microsoft.com/office/officeart/2005/8/layout/hierarchy2"/>
    <dgm:cxn modelId="{7E6BDAAF-9D88-488F-B581-2067C4DC1A19}" type="presParOf" srcId="{A8356E7D-2215-4C46-9CCD-B548527ACDF7}" destId="{8CD3EDAA-E96A-473C-9383-B00B4FF0E7E6}" srcOrd="7" destOrd="0" presId="urn:microsoft.com/office/officeart/2005/8/layout/hierarchy2"/>
    <dgm:cxn modelId="{EF57A13F-AB9D-4C68-8BC5-7344082B9C22}" type="presParOf" srcId="{8CD3EDAA-E96A-473C-9383-B00B4FF0E7E6}" destId="{B2219349-61ED-47A4-9C90-ACD33C429267}" srcOrd="0" destOrd="0" presId="urn:microsoft.com/office/officeart/2005/8/layout/hierarchy2"/>
    <dgm:cxn modelId="{543EAFF9-D9A5-49CD-8DF6-E2B5046F922B}" type="presParOf" srcId="{8CD3EDAA-E96A-473C-9383-B00B4FF0E7E6}" destId="{D9A94259-8902-46B1-A99F-8BC857572BC6}" srcOrd="1" destOrd="0" presId="urn:microsoft.com/office/officeart/2005/8/layout/hierarchy2"/>
    <dgm:cxn modelId="{A99554A5-1E2B-4C9A-9634-1A4F7CB87380}" type="presParOf" srcId="{A8356E7D-2215-4C46-9CCD-B548527ACDF7}" destId="{F1C2862F-32E0-43D3-A1D0-D213BBAC1F74}" srcOrd="8" destOrd="0" presId="urn:microsoft.com/office/officeart/2005/8/layout/hierarchy2"/>
    <dgm:cxn modelId="{313D69B9-6EED-4F83-8049-63C620A5D91C}" type="presParOf" srcId="{F1C2862F-32E0-43D3-A1D0-D213BBAC1F74}" destId="{961515EB-FB48-4542-95FD-A9E9BED4FDEC}" srcOrd="0" destOrd="0" presId="urn:microsoft.com/office/officeart/2005/8/layout/hierarchy2"/>
    <dgm:cxn modelId="{49B42C2E-1749-4D4D-BD63-563F7C9CEE02}" type="presParOf" srcId="{A8356E7D-2215-4C46-9CCD-B548527ACDF7}" destId="{F60B833E-F0C8-4F75-AE05-854A448AC67E}" srcOrd="9" destOrd="0" presId="urn:microsoft.com/office/officeart/2005/8/layout/hierarchy2"/>
    <dgm:cxn modelId="{107EDAE5-C974-4519-B92C-F88553EF359D}" type="presParOf" srcId="{F60B833E-F0C8-4F75-AE05-854A448AC67E}" destId="{C2407C1E-1029-4C7F-94E7-52804BA94646}" srcOrd="0" destOrd="0" presId="urn:microsoft.com/office/officeart/2005/8/layout/hierarchy2"/>
    <dgm:cxn modelId="{E594F37A-D42E-40EF-86B1-6AC557458B2E}" type="presParOf" srcId="{F60B833E-F0C8-4F75-AE05-854A448AC67E}" destId="{1B922D31-30A7-49D2-A736-FA7C78B68BE1}" srcOrd="1" destOrd="0" presId="urn:microsoft.com/office/officeart/2005/8/layout/hierarchy2"/>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0.34426</cdr:x>
      <cdr:y>0.28889</cdr:y>
    </cdr:from>
    <cdr:to>
      <cdr:x>0.55738</cdr:x>
      <cdr:y>0.77778</cdr:y>
    </cdr:to>
    <cdr:sp macro="" textlink="">
      <cdr:nvSpPr>
        <cdr:cNvPr id="2" name="Rectangle 1"/>
        <cdr:cNvSpPr/>
      </cdr:nvSpPr>
      <cdr:spPr>
        <a:xfrm xmlns:a="http://schemas.openxmlformats.org/drawingml/2006/main">
          <a:off x="1600201" y="990600"/>
          <a:ext cx="990600" cy="1676400"/>
        </a:xfrm>
        <a:prstGeom xmlns:a="http://schemas.openxmlformats.org/drawingml/2006/main" prst="rect">
          <a:avLst/>
        </a:prstGeom>
        <a:noFill xmlns:a="http://schemas.openxmlformats.org/drawingml/2006/main"/>
        <a:ln xmlns:a="http://schemas.openxmlformats.org/drawingml/2006/main" w="48000" cap="flat" cmpd="thickThin" algn="ctr">
          <a:solidFill>
            <a:srgbClr val="7030A0"/>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ysClr val="window" lastClr="FFFFFF"/>
              </a:solidFill>
              <a:latin typeface="Georgia"/>
            </a:defRPr>
          </a:lvl1pPr>
          <a:lvl2pPr marL="457200" algn="l" defTabSz="914400" rtl="0" eaLnBrk="1" latinLnBrk="0" hangingPunct="1">
            <a:defRPr sz="1800" kern="1200">
              <a:solidFill>
                <a:sysClr val="window" lastClr="FFFFFF"/>
              </a:solidFill>
              <a:latin typeface="Georgia"/>
            </a:defRPr>
          </a:lvl2pPr>
          <a:lvl3pPr marL="914400" algn="l" defTabSz="914400" rtl="0" eaLnBrk="1" latinLnBrk="0" hangingPunct="1">
            <a:defRPr sz="1800" kern="1200">
              <a:solidFill>
                <a:sysClr val="window" lastClr="FFFFFF"/>
              </a:solidFill>
              <a:latin typeface="Georgia"/>
            </a:defRPr>
          </a:lvl3pPr>
          <a:lvl4pPr marL="1371600" algn="l" defTabSz="914400" rtl="0" eaLnBrk="1" latinLnBrk="0" hangingPunct="1">
            <a:defRPr sz="1800" kern="1200">
              <a:solidFill>
                <a:sysClr val="window" lastClr="FFFFFF"/>
              </a:solidFill>
              <a:latin typeface="Georgia"/>
            </a:defRPr>
          </a:lvl4pPr>
          <a:lvl5pPr marL="1828800" algn="l" defTabSz="914400" rtl="0" eaLnBrk="1" latinLnBrk="0" hangingPunct="1">
            <a:defRPr sz="1800" kern="1200">
              <a:solidFill>
                <a:sysClr val="window" lastClr="FFFFFF"/>
              </a:solidFill>
              <a:latin typeface="Georgia"/>
            </a:defRPr>
          </a:lvl5pPr>
          <a:lvl6pPr marL="2286000" algn="l" defTabSz="914400" rtl="0" eaLnBrk="1" latinLnBrk="0" hangingPunct="1">
            <a:defRPr sz="1800" kern="1200">
              <a:solidFill>
                <a:sysClr val="window" lastClr="FFFFFF"/>
              </a:solidFill>
              <a:latin typeface="Georgia"/>
            </a:defRPr>
          </a:lvl6pPr>
          <a:lvl7pPr marL="2743200" algn="l" defTabSz="914400" rtl="0" eaLnBrk="1" latinLnBrk="0" hangingPunct="1">
            <a:defRPr sz="1800" kern="1200">
              <a:solidFill>
                <a:sysClr val="window" lastClr="FFFFFF"/>
              </a:solidFill>
              <a:latin typeface="Georgia"/>
            </a:defRPr>
          </a:lvl7pPr>
          <a:lvl8pPr marL="3200400" algn="l" defTabSz="914400" rtl="0" eaLnBrk="1" latinLnBrk="0" hangingPunct="1">
            <a:defRPr sz="1800" kern="1200">
              <a:solidFill>
                <a:sysClr val="window" lastClr="FFFFFF"/>
              </a:solidFill>
              <a:latin typeface="Georgia"/>
            </a:defRPr>
          </a:lvl8pPr>
          <a:lvl9pPr marL="3657600" algn="l" defTabSz="914400" rtl="0" eaLnBrk="1" latinLnBrk="0" hangingPunct="1">
            <a:defRPr sz="1800" kern="1200">
              <a:solidFill>
                <a:sysClr val="window" lastClr="FFFFFF"/>
              </a:solidFill>
              <a:latin typeface="Georgia"/>
            </a:defRPr>
          </a:lvl9pPr>
        </a:lstStyle>
        <a:p xmlns:a="http://schemas.openxmlformats.org/drawingml/2006/main">
          <a:pPr algn="ctr"/>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4256FF3-D3A8-44A4-9BCD-DE2832E9B509}" type="datetimeFigureOut">
              <a:rPr lang="en-US" smtClean="0"/>
              <a:pPr/>
              <a:t>7/26/2012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154DEB-AA7C-469E-8F7E-ACE9AA1FF89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46015C-A16E-46CF-826A-4A1CCA961FE1}" type="datetimeFigureOut">
              <a:rPr lang="en-US" smtClean="0"/>
              <a:pPr/>
              <a:t>7/26/2012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214703-AFBD-4E98-B1F0-BE1C2EAAB4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214703-AFBD-4E98-B1F0-BE1C2EAAB4E6}"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214703-AFBD-4E98-B1F0-BE1C2EAAB4E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3EA66F-0132-4CC9-971A-CB0FB4702E80}" type="datetime1">
              <a:rPr lang="en-US" smtClean="0"/>
              <a:pPr/>
              <a:t>7/26/2012</a:t>
            </a:fld>
            <a:endParaRPr lang="en-US"/>
          </a:p>
        </p:txBody>
      </p:sp>
      <p:sp>
        <p:nvSpPr>
          <p:cNvPr id="5" name="Footer Placeholder 4"/>
          <p:cNvSpPr>
            <a:spLocks noGrp="1"/>
          </p:cNvSpPr>
          <p:nvPr>
            <p:ph type="ftr" sz="quarter" idx="11"/>
          </p:nvPr>
        </p:nvSpPr>
        <p:spPr/>
        <p:txBody>
          <a:bodyPr/>
          <a:lstStyle/>
          <a:p>
            <a:r>
              <a:rPr lang="en-US" smtClean="0"/>
              <a:t>iulie 2012, Turda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B70218-9371-475F-8D51-52B1C08CD57D}" type="datetime1">
              <a:rPr lang="en-US" smtClean="0"/>
              <a:pPr/>
              <a:t>7/26/2012</a:t>
            </a:fld>
            <a:endParaRPr lang="en-US"/>
          </a:p>
        </p:txBody>
      </p:sp>
      <p:sp>
        <p:nvSpPr>
          <p:cNvPr id="5" name="Footer Placeholder 4"/>
          <p:cNvSpPr>
            <a:spLocks noGrp="1"/>
          </p:cNvSpPr>
          <p:nvPr>
            <p:ph type="ftr" sz="quarter" idx="11"/>
          </p:nvPr>
        </p:nvSpPr>
        <p:spPr/>
        <p:txBody>
          <a:bodyPr/>
          <a:lstStyle/>
          <a:p>
            <a:r>
              <a:rPr lang="en-US" smtClean="0"/>
              <a:t>iulie 2012, Turda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E72B31-197F-4410-BE22-F0DF7B0DDE51}" type="datetime1">
              <a:rPr lang="en-US" smtClean="0"/>
              <a:pPr/>
              <a:t>7/26/2012</a:t>
            </a:fld>
            <a:endParaRPr lang="en-US"/>
          </a:p>
        </p:txBody>
      </p:sp>
      <p:sp>
        <p:nvSpPr>
          <p:cNvPr id="5" name="Footer Placeholder 4"/>
          <p:cNvSpPr>
            <a:spLocks noGrp="1"/>
          </p:cNvSpPr>
          <p:nvPr>
            <p:ph type="ftr" sz="quarter" idx="11"/>
          </p:nvPr>
        </p:nvSpPr>
        <p:spPr/>
        <p:txBody>
          <a:bodyPr/>
          <a:lstStyle/>
          <a:p>
            <a:r>
              <a:rPr lang="en-US" smtClean="0"/>
              <a:t>iulie 2012, Turda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73BF4E-2F1B-4F6A-AF5D-412AA1B83EE9}" type="datetime1">
              <a:rPr lang="en-US" smtClean="0"/>
              <a:pPr/>
              <a:t>7/26/2012</a:t>
            </a:fld>
            <a:endParaRPr lang="en-US"/>
          </a:p>
        </p:txBody>
      </p:sp>
      <p:sp>
        <p:nvSpPr>
          <p:cNvPr id="5" name="Footer Placeholder 4"/>
          <p:cNvSpPr>
            <a:spLocks noGrp="1"/>
          </p:cNvSpPr>
          <p:nvPr>
            <p:ph type="ftr" sz="quarter" idx="11"/>
          </p:nvPr>
        </p:nvSpPr>
        <p:spPr/>
        <p:txBody>
          <a:bodyPr/>
          <a:lstStyle/>
          <a:p>
            <a:r>
              <a:rPr lang="en-US" smtClean="0"/>
              <a:t>iulie 2012, Turda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0C7D3D-81AA-4281-A4B3-C67445413392}" type="datetime1">
              <a:rPr lang="en-US" smtClean="0"/>
              <a:pPr/>
              <a:t>7/26/2012</a:t>
            </a:fld>
            <a:endParaRPr lang="en-US"/>
          </a:p>
        </p:txBody>
      </p:sp>
      <p:sp>
        <p:nvSpPr>
          <p:cNvPr id="5" name="Footer Placeholder 4"/>
          <p:cNvSpPr>
            <a:spLocks noGrp="1"/>
          </p:cNvSpPr>
          <p:nvPr>
            <p:ph type="ftr" sz="quarter" idx="11"/>
          </p:nvPr>
        </p:nvSpPr>
        <p:spPr/>
        <p:txBody>
          <a:bodyPr/>
          <a:lstStyle/>
          <a:p>
            <a:r>
              <a:rPr lang="en-US" smtClean="0"/>
              <a:t>iulie 2012, Turda</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196AB8-8E1D-4D40-B849-4323AE11023F}" type="datetime1">
              <a:rPr lang="en-US" smtClean="0"/>
              <a:pPr/>
              <a:t>7/26/2012</a:t>
            </a:fld>
            <a:endParaRPr lang="en-US"/>
          </a:p>
        </p:txBody>
      </p:sp>
      <p:sp>
        <p:nvSpPr>
          <p:cNvPr id="6" name="Footer Placeholder 5"/>
          <p:cNvSpPr>
            <a:spLocks noGrp="1"/>
          </p:cNvSpPr>
          <p:nvPr>
            <p:ph type="ftr" sz="quarter" idx="11"/>
          </p:nvPr>
        </p:nvSpPr>
        <p:spPr/>
        <p:txBody>
          <a:bodyPr/>
          <a:lstStyle/>
          <a:p>
            <a:r>
              <a:rPr lang="en-US" smtClean="0"/>
              <a:t>iulie 2012, Turda</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EF49E9-14A2-48CE-86C4-D5F6378FB354}" type="datetime1">
              <a:rPr lang="en-US" smtClean="0"/>
              <a:pPr/>
              <a:t>7/26/2012</a:t>
            </a:fld>
            <a:endParaRPr lang="en-US"/>
          </a:p>
        </p:txBody>
      </p:sp>
      <p:sp>
        <p:nvSpPr>
          <p:cNvPr id="8" name="Footer Placeholder 7"/>
          <p:cNvSpPr>
            <a:spLocks noGrp="1"/>
          </p:cNvSpPr>
          <p:nvPr>
            <p:ph type="ftr" sz="quarter" idx="11"/>
          </p:nvPr>
        </p:nvSpPr>
        <p:spPr/>
        <p:txBody>
          <a:bodyPr/>
          <a:lstStyle/>
          <a:p>
            <a:r>
              <a:rPr lang="en-US" smtClean="0"/>
              <a:t>iulie 2012, Turda</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ACC490-4CDB-4AD0-B7FC-5AA66642366C}" type="datetime1">
              <a:rPr lang="en-US" smtClean="0"/>
              <a:pPr/>
              <a:t>7/26/2012</a:t>
            </a:fld>
            <a:endParaRPr lang="en-US"/>
          </a:p>
        </p:txBody>
      </p:sp>
      <p:sp>
        <p:nvSpPr>
          <p:cNvPr id="4" name="Footer Placeholder 3"/>
          <p:cNvSpPr>
            <a:spLocks noGrp="1"/>
          </p:cNvSpPr>
          <p:nvPr>
            <p:ph type="ftr" sz="quarter" idx="11"/>
          </p:nvPr>
        </p:nvSpPr>
        <p:spPr/>
        <p:txBody>
          <a:bodyPr/>
          <a:lstStyle/>
          <a:p>
            <a:r>
              <a:rPr lang="en-US" smtClean="0"/>
              <a:t>iulie 2012, Turda</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F73EDF-249A-4077-9670-BFC5890207A9}" type="datetime1">
              <a:rPr lang="en-US" smtClean="0"/>
              <a:pPr/>
              <a:t>7/26/2012</a:t>
            </a:fld>
            <a:endParaRPr lang="en-US"/>
          </a:p>
        </p:txBody>
      </p:sp>
      <p:sp>
        <p:nvSpPr>
          <p:cNvPr id="3" name="Footer Placeholder 2"/>
          <p:cNvSpPr>
            <a:spLocks noGrp="1"/>
          </p:cNvSpPr>
          <p:nvPr>
            <p:ph type="ftr" sz="quarter" idx="11"/>
          </p:nvPr>
        </p:nvSpPr>
        <p:spPr/>
        <p:txBody>
          <a:bodyPr/>
          <a:lstStyle/>
          <a:p>
            <a:r>
              <a:rPr lang="en-US" smtClean="0"/>
              <a:t>iulie 2012, Turda</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5E8B79-575B-4F7F-AA2F-0C521C6B6CDA}" type="datetime1">
              <a:rPr lang="en-US" smtClean="0"/>
              <a:pPr/>
              <a:t>7/26/2012</a:t>
            </a:fld>
            <a:endParaRPr lang="en-US"/>
          </a:p>
        </p:txBody>
      </p:sp>
      <p:sp>
        <p:nvSpPr>
          <p:cNvPr id="6" name="Footer Placeholder 5"/>
          <p:cNvSpPr>
            <a:spLocks noGrp="1"/>
          </p:cNvSpPr>
          <p:nvPr>
            <p:ph type="ftr" sz="quarter" idx="11"/>
          </p:nvPr>
        </p:nvSpPr>
        <p:spPr/>
        <p:txBody>
          <a:bodyPr/>
          <a:lstStyle/>
          <a:p>
            <a:r>
              <a:rPr lang="en-US" smtClean="0"/>
              <a:t>iulie 2012, Turda</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FD6679-9BB0-4518-A2EF-785495882F58}" type="datetime1">
              <a:rPr lang="en-US" smtClean="0"/>
              <a:pPr/>
              <a:t>7/26/2012</a:t>
            </a:fld>
            <a:endParaRPr lang="en-US"/>
          </a:p>
        </p:txBody>
      </p:sp>
      <p:sp>
        <p:nvSpPr>
          <p:cNvPr id="6" name="Footer Placeholder 5"/>
          <p:cNvSpPr>
            <a:spLocks noGrp="1"/>
          </p:cNvSpPr>
          <p:nvPr>
            <p:ph type="ftr" sz="quarter" idx="11"/>
          </p:nvPr>
        </p:nvSpPr>
        <p:spPr/>
        <p:txBody>
          <a:bodyPr/>
          <a:lstStyle/>
          <a:p>
            <a:r>
              <a:rPr lang="en-US" smtClean="0"/>
              <a:t>iulie 2012, Turda</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29B59-C345-4D82-953C-CDB9B614F909}" type="datetime1">
              <a:rPr lang="en-US" smtClean="0"/>
              <a:pPr/>
              <a:t>7/26/2012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iulie 2012, Turda</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gif"/><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5.gif"/><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chart" Target="../charts/chart3.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gif"/><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 Id="rId6" Type="http://schemas.openxmlformats.org/officeDocument/2006/relationships/image" Target="../media/image3.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Documents and Settings\Nico\Desktop\r1190401k.jpg"/>
          <p:cNvPicPr>
            <a:picLocks noChangeAspect="1" noChangeArrowheads="1"/>
          </p:cNvPicPr>
          <p:nvPr/>
        </p:nvPicPr>
        <p:blipFill>
          <a:blip r:embed="rId2"/>
          <a:srcRect/>
          <a:stretch>
            <a:fillRect/>
          </a:stretch>
        </p:blipFill>
        <p:spPr bwMode="auto">
          <a:xfrm>
            <a:off x="0" y="0"/>
            <a:ext cx="9144000" cy="7362825"/>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dirty="0" err="1" smtClean="0">
                <a:solidFill>
                  <a:schemeClr val="tx1"/>
                </a:solidFill>
              </a:rPr>
              <a:t>iulie</a:t>
            </a:r>
            <a:r>
              <a:rPr lang="en-US" dirty="0" smtClean="0">
                <a:solidFill>
                  <a:schemeClr val="tx1"/>
                </a:solidFill>
              </a:rPr>
              <a:t> 2012, </a:t>
            </a:r>
            <a:r>
              <a:rPr lang="en-US" dirty="0" err="1" smtClean="0">
                <a:solidFill>
                  <a:schemeClr val="tx1"/>
                </a:solidFill>
              </a:rPr>
              <a:t>Turda</a:t>
            </a:r>
            <a:endParaRPr lang="en-US" dirty="0">
              <a:solidFill>
                <a:schemeClr val="tx1"/>
              </a:solidFill>
            </a:endParaRPr>
          </a:p>
        </p:txBody>
      </p:sp>
      <p:sp>
        <p:nvSpPr>
          <p:cNvPr id="11" name="Rectangle 10"/>
          <p:cNvSpPr/>
          <p:nvPr/>
        </p:nvSpPr>
        <p:spPr>
          <a:xfrm>
            <a:off x="228600" y="4572000"/>
            <a:ext cx="3200400" cy="1447800"/>
          </a:xfrm>
          <a:prstGeom prst="rect">
            <a:avLst/>
          </a:prstGeom>
          <a:solidFill>
            <a:schemeClr val="accent1">
              <a:alpha val="67000"/>
            </a:schemeClr>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600" b="1" dirty="0" smtClean="0">
                <a:solidFill>
                  <a:schemeClr val="tx1"/>
                </a:solidFill>
              </a:rPr>
              <a:t>Nicoleta POP</a:t>
            </a:r>
            <a:r>
              <a:rPr lang="ro-RO" sz="1600" b="1" dirty="0" smtClean="0">
                <a:solidFill>
                  <a:schemeClr val="tx1"/>
                </a:solidFill>
              </a:rPr>
              <a:t>,</a:t>
            </a:r>
            <a:r>
              <a:rPr lang="it-IT" sz="1600" b="1" dirty="0" smtClean="0">
                <a:solidFill>
                  <a:schemeClr val="tx1"/>
                </a:solidFill>
              </a:rPr>
              <a:t> </a:t>
            </a:r>
            <a:endParaRPr lang="ro-RO" sz="1600" b="1" dirty="0" smtClean="0">
              <a:solidFill>
                <a:schemeClr val="tx1"/>
              </a:solidFill>
            </a:endParaRPr>
          </a:p>
          <a:p>
            <a:r>
              <a:rPr lang="it-IT" sz="1600" b="1" dirty="0" smtClean="0">
                <a:solidFill>
                  <a:schemeClr val="tx1"/>
                </a:solidFill>
              </a:rPr>
              <a:t>Nicoleta BRIŞAN , </a:t>
            </a:r>
            <a:endParaRPr lang="ro-RO" sz="1600" b="1" dirty="0" smtClean="0">
              <a:solidFill>
                <a:schemeClr val="tx1"/>
              </a:solidFill>
            </a:endParaRPr>
          </a:p>
          <a:p>
            <a:r>
              <a:rPr lang="it-IT" sz="1600" b="1" dirty="0" smtClean="0">
                <a:solidFill>
                  <a:schemeClr val="tx1"/>
                </a:solidFill>
              </a:rPr>
              <a:t>Simion BELDEAN-GALEA, </a:t>
            </a:r>
            <a:endParaRPr lang="ro-RO" sz="1600" b="1" dirty="0" smtClean="0">
              <a:solidFill>
                <a:schemeClr val="tx1"/>
              </a:solidFill>
            </a:endParaRPr>
          </a:p>
          <a:p>
            <a:r>
              <a:rPr lang="it-IT" sz="1600" b="1" dirty="0" smtClean="0">
                <a:solidFill>
                  <a:schemeClr val="tx1"/>
                </a:solidFill>
              </a:rPr>
              <a:t>Ovidiu MERA</a:t>
            </a:r>
            <a:endParaRPr lang="en-US" sz="1600" dirty="0">
              <a:solidFill>
                <a:schemeClr val="tx1"/>
              </a:solidFill>
            </a:endParaRPr>
          </a:p>
        </p:txBody>
      </p:sp>
      <p:sp>
        <p:nvSpPr>
          <p:cNvPr id="13" name="Content Placeholder 29"/>
          <p:cNvSpPr>
            <a:spLocks noGrp="1"/>
          </p:cNvSpPr>
          <p:nvPr>
            <p:ph idx="1"/>
          </p:nvPr>
        </p:nvSpPr>
        <p:spPr>
          <a:xfrm>
            <a:off x="457200" y="457200"/>
            <a:ext cx="8153400" cy="1524000"/>
          </a:xfrm>
          <a:solidFill>
            <a:schemeClr val="accent1">
              <a:alpha val="76000"/>
            </a:schemeClr>
          </a:solidFill>
          <a:ln>
            <a:solidFill>
              <a:schemeClr val="tx2">
                <a:lumMod val="75000"/>
              </a:schemeClr>
            </a:solidFill>
          </a:ln>
        </p:spPr>
        <p:txBody>
          <a:bodyPr>
            <a:noAutofit/>
          </a:bodyPr>
          <a:lstStyle/>
          <a:p>
            <a:pPr algn="ctr">
              <a:buNone/>
            </a:pPr>
            <a:r>
              <a:rPr lang="ro-RO" sz="2800" dirty="0" smtClean="0">
                <a:solidFill>
                  <a:srgbClr val="FFFF00"/>
                </a:solidFill>
                <a:latin typeface="Baskerville Old Face" pitchFamily="18" charset="0"/>
              </a:rPr>
              <a:t>S</a:t>
            </a:r>
            <a:r>
              <a:rPr lang="en-US" sz="2800" dirty="0" err="1" smtClean="0">
                <a:solidFill>
                  <a:srgbClr val="FFFF00"/>
                </a:solidFill>
                <a:latin typeface="Baskerville Old Face" pitchFamily="18" charset="0"/>
              </a:rPr>
              <a:t>tudiu</a:t>
            </a:r>
            <a:r>
              <a:rPr lang="en-US" sz="2800" dirty="0" smtClean="0">
                <a:solidFill>
                  <a:srgbClr val="FFFF00"/>
                </a:solidFill>
                <a:latin typeface="Baskerville Old Face" pitchFamily="18" charset="0"/>
              </a:rPr>
              <a:t> </a:t>
            </a:r>
            <a:r>
              <a:rPr lang="en-US" sz="2800" dirty="0" err="1" smtClean="0">
                <a:solidFill>
                  <a:srgbClr val="FFFF00"/>
                </a:solidFill>
                <a:latin typeface="Baskerville Old Face" pitchFamily="18" charset="0"/>
              </a:rPr>
              <a:t>privind</a:t>
            </a:r>
            <a:r>
              <a:rPr lang="en-US" sz="2800" dirty="0" smtClean="0">
                <a:solidFill>
                  <a:srgbClr val="FFFF00"/>
                </a:solidFill>
                <a:latin typeface="Baskerville Old Face" pitchFamily="18" charset="0"/>
              </a:rPr>
              <a:t> </a:t>
            </a:r>
            <a:r>
              <a:rPr lang="en-US" sz="2800" dirty="0" err="1" smtClean="0">
                <a:solidFill>
                  <a:srgbClr val="FFFF00"/>
                </a:solidFill>
                <a:latin typeface="Baskerville Old Face" pitchFamily="18" charset="0"/>
              </a:rPr>
              <a:t>impactul</a:t>
            </a:r>
            <a:r>
              <a:rPr lang="en-US" sz="2800" dirty="0" smtClean="0">
                <a:solidFill>
                  <a:srgbClr val="FFFF00"/>
                </a:solidFill>
                <a:latin typeface="Baskerville Old Face" pitchFamily="18" charset="0"/>
              </a:rPr>
              <a:t> </a:t>
            </a:r>
            <a:r>
              <a:rPr lang="en-US" sz="2800" dirty="0" err="1" smtClean="0">
                <a:solidFill>
                  <a:srgbClr val="FFFF00"/>
                </a:solidFill>
                <a:latin typeface="Baskerville Old Face" pitchFamily="18" charset="0"/>
              </a:rPr>
              <a:t>lucr</a:t>
            </a:r>
            <a:r>
              <a:rPr lang="ro-RO" sz="2800" dirty="0" smtClean="0">
                <a:solidFill>
                  <a:srgbClr val="FFFF00"/>
                </a:solidFill>
                <a:latin typeface="Baskerville Old Face" pitchFamily="18" charset="0"/>
              </a:rPr>
              <a:t>ărilor de amenajare-modernizare a obiectivului </a:t>
            </a:r>
            <a:r>
              <a:rPr lang="ro-RO" sz="2800" dirty="0" smtClean="0">
                <a:solidFill>
                  <a:srgbClr val="FFFF00"/>
                </a:solidFill>
                <a:latin typeface="Baskerville Old Face" pitchFamily="18" charset="0"/>
              </a:rPr>
              <a:t>turistic</a:t>
            </a:r>
            <a:r>
              <a:rPr lang="en-US" sz="2800" dirty="0" smtClean="0">
                <a:solidFill>
                  <a:srgbClr val="FFFF00"/>
                </a:solidFill>
                <a:latin typeface="Baskerville Old Face" pitchFamily="18" charset="0"/>
              </a:rPr>
              <a:t> </a:t>
            </a:r>
            <a:r>
              <a:rPr lang="ro-RO" sz="2800" dirty="0" smtClean="0">
                <a:solidFill>
                  <a:srgbClr val="FFFF00"/>
                </a:solidFill>
                <a:latin typeface="Baskerville Old Face" pitchFamily="18" charset="0"/>
              </a:rPr>
              <a:t>Salina </a:t>
            </a:r>
            <a:r>
              <a:rPr lang="ro-RO" sz="2800" dirty="0" smtClean="0">
                <a:solidFill>
                  <a:srgbClr val="FFFF00"/>
                </a:solidFill>
                <a:latin typeface="Baskerville Old Face" pitchFamily="18" charset="0"/>
              </a:rPr>
              <a:t>Turda asupra microclimatului din subteran  </a:t>
            </a:r>
            <a:endParaRPr lang="en-US" sz="2800" dirty="0">
              <a:solidFill>
                <a:srgbClr val="FFFF00"/>
              </a:solidFill>
              <a:latin typeface="Baskerville Old Face" pitchFamily="18" charset="0"/>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4164923"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3.1.1.temperatura</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Folded Corner 8"/>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graphicFrame>
        <p:nvGraphicFramePr>
          <p:cNvPr id="10" name="Chart 9"/>
          <p:cNvGraphicFramePr/>
          <p:nvPr/>
        </p:nvGraphicFramePr>
        <p:xfrm>
          <a:off x="152400" y="1447800"/>
          <a:ext cx="6343650" cy="3714750"/>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2" descr="http://t1.gstatic.com/images?q=tbn:ANd9GcT7BpM6Q3iclUElMEU1j48umd4IT20aTAQsL_Ra1GtyTO6XuaU&amp;t=1&amp;usg=__X_kBefmmnujfltSlivVYPVNw_hQ="/>
          <p:cNvPicPr>
            <a:picLocks noChangeAspect="1" noChangeArrowheads="1"/>
          </p:cNvPicPr>
          <p:nvPr/>
        </p:nvPicPr>
        <p:blipFill>
          <a:blip r:embed="rId4"/>
          <a:srcRect/>
          <a:stretch>
            <a:fillRect/>
          </a:stretch>
        </p:blipFill>
        <p:spPr bwMode="auto">
          <a:xfrm>
            <a:off x="7878762" y="838200"/>
            <a:ext cx="1112838" cy="1295400"/>
          </a:xfrm>
          <a:prstGeom prst="rect">
            <a:avLst/>
          </a:prstGeom>
          <a:noFill/>
          <a:ln w="9525">
            <a:noFill/>
            <a:miter lim="800000"/>
            <a:headEnd/>
            <a:tailEnd/>
          </a:ln>
          <a:effectLst>
            <a:outerShdw dist="139700" dir="2700000" algn="tl" rotWithShape="0">
              <a:srgbClr val="333333">
                <a:alpha val="64999"/>
              </a:srgbClr>
            </a:outerShdw>
          </a:effectLst>
        </p:spPr>
      </p:pic>
      <p:sp>
        <p:nvSpPr>
          <p:cNvPr id="13" name="CasetăText 7"/>
          <p:cNvSpPr txBox="1"/>
          <p:nvPr/>
        </p:nvSpPr>
        <p:spPr>
          <a:xfrm>
            <a:off x="6629400" y="2408872"/>
            <a:ext cx="2514600" cy="1323439"/>
          </a:xfrm>
          <a:prstGeom prst="rect">
            <a:avLst/>
          </a:prstGeom>
          <a:noFill/>
        </p:spPr>
        <p:txBody>
          <a:bodyPr wrap="square">
            <a:spAutoFit/>
          </a:bodyPr>
          <a:lstStyle/>
          <a:p>
            <a:pPr>
              <a:buFontTx/>
              <a:buBlip>
                <a:blip r:embed="rId5"/>
              </a:buBlip>
              <a:defRPr/>
            </a:pPr>
            <a:r>
              <a:rPr lang="en-US" sz="1600" dirty="0">
                <a:latin typeface="+mn-lt"/>
              </a:rPr>
              <a:t> </a:t>
            </a:r>
            <a:r>
              <a:rPr lang="ro-RO" sz="1600" dirty="0" smtClean="0">
                <a:latin typeface="+mn-lt"/>
              </a:rPr>
              <a:t>temperatura din exterior</a:t>
            </a:r>
            <a:r>
              <a:rPr lang="en-US" sz="1600" dirty="0" smtClean="0">
                <a:latin typeface="+mn-lt"/>
              </a:rPr>
              <a:t>: </a:t>
            </a:r>
            <a:r>
              <a:rPr lang="en-US" sz="1600" dirty="0">
                <a:latin typeface="+mn-lt"/>
              </a:rPr>
              <a:t>-1,5</a:t>
            </a:r>
            <a:r>
              <a:rPr lang="en-US" sz="1600" baseline="30000" dirty="0">
                <a:latin typeface="+mn-lt"/>
              </a:rPr>
              <a:t>0</a:t>
            </a:r>
            <a:r>
              <a:rPr lang="en-US" sz="1600" dirty="0">
                <a:latin typeface="+mn-lt"/>
              </a:rPr>
              <a:t>C and 36</a:t>
            </a:r>
            <a:r>
              <a:rPr lang="en-US" sz="1600" baseline="30000" dirty="0">
                <a:latin typeface="+mn-lt"/>
              </a:rPr>
              <a:t>0</a:t>
            </a:r>
            <a:r>
              <a:rPr lang="en-US" sz="1600" dirty="0">
                <a:latin typeface="+mn-lt"/>
              </a:rPr>
              <a:t>C –  </a:t>
            </a:r>
            <a:r>
              <a:rPr lang="ro-RO" sz="1600" b="1" dirty="0" smtClean="0">
                <a:latin typeface="+mn-lt"/>
              </a:rPr>
              <a:t>nu a prezentat o influenţă semnificativă</a:t>
            </a:r>
            <a:endParaRPr lang="en-US" sz="1600" b="1" dirty="0">
              <a:latin typeface="+mn-lt"/>
            </a:endParaRPr>
          </a:p>
        </p:txBody>
      </p:sp>
      <p:sp>
        <p:nvSpPr>
          <p:cNvPr id="14" name="Rectangle 13"/>
          <p:cNvSpPr/>
          <p:nvPr/>
        </p:nvSpPr>
        <p:spPr>
          <a:xfrm>
            <a:off x="533400" y="4971871"/>
            <a:ext cx="4800600" cy="1077218"/>
          </a:xfrm>
          <a:prstGeom prst="rect">
            <a:avLst/>
          </a:prstGeom>
        </p:spPr>
        <p:txBody>
          <a:bodyPr wrap="square">
            <a:spAutoFit/>
          </a:bodyPr>
          <a:lstStyle/>
          <a:p>
            <a:pPr>
              <a:buBlip>
                <a:blip r:embed="rId6"/>
              </a:buBlip>
            </a:pPr>
            <a:r>
              <a:rPr lang="en-US" sz="1600" dirty="0" smtClean="0"/>
              <a:t> </a:t>
            </a:r>
            <a:r>
              <a:rPr lang="ro-RO" sz="1600" dirty="0" smtClean="0"/>
              <a:t>tendinţă de creştere a temperaturii</a:t>
            </a:r>
            <a:endParaRPr lang="en-US" sz="1600" dirty="0" smtClean="0"/>
          </a:p>
          <a:p>
            <a:pPr>
              <a:buBlip>
                <a:blip r:embed="rId6"/>
              </a:buBlip>
            </a:pPr>
            <a:r>
              <a:rPr lang="ro-RO" sz="1600" dirty="0" smtClean="0"/>
              <a:t> valori cuprinse între </a:t>
            </a:r>
            <a:r>
              <a:rPr lang="en-US" sz="1600" dirty="0" smtClean="0"/>
              <a:t>11</a:t>
            </a:r>
            <a:r>
              <a:rPr lang="en-US" sz="1600" baseline="30000" dirty="0" smtClean="0"/>
              <a:t>0</a:t>
            </a:r>
            <a:r>
              <a:rPr lang="en-US" sz="1600" dirty="0" smtClean="0"/>
              <a:t>C </a:t>
            </a:r>
            <a:r>
              <a:rPr lang="ro-RO" sz="1600" dirty="0" smtClean="0"/>
              <a:t>şi </a:t>
            </a:r>
            <a:r>
              <a:rPr lang="en-US" sz="1600" dirty="0" smtClean="0"/>
              <a:t>12,7</a:t>
            </a:r>
            <a:r>
              <a:rPr lang="en-US" sz="1600" baseline="30000" dirty="0" smtClean="0"/>
              <a:t>0</a:t>
            </a:r>
            <a:endParaRPr lang="en-US" sz="1600" dirty="0" smtClean="0"/>
          </a:p>
          <a:p>
            <a:pPr>
              <a:buBlip>
                <a:blip r:embed="rId6"/>
              </a:buBlip>
            </a:pPr>
            <a:r>
              <a:rPr lang="en-US" sz="1600" dirty="0" smtClean="0"/>
              <a:t> in 1991</a:t>
            </a:r>
            <a:r>
              <a:rPr lang="ro-RO" sz="1600" dirty="0" smtClean="0"/>
              <a:t>: valori cuprinse între </a:t>
            </a:r>
            <a:r>
              <a:rPr lang="en-US" sz="1600" dirty="0" smtClean="0"/>
              <a:t> 11-12</a:t>
            </a:r>
            <a:r>
              <a:rPr lang="en-US" sz="1600" baseline="30000" dirty="0" smtClean="0"/>
              <a:t>0</a:t>
            </a:r>
            <a:r>
              <a:rPr lang="en-US" sz="1600" dirty="0" smtClean="0"/>
              <a:t>C </a:t>
            </a:r>
          </a:p>
          <a:p>
            <a:r>
              <a:rPr lang="en-US" sz="1600" dirty="0" smtClean="0"/>
              <a:t>      – </a:t>
            </a:r>
            <a:r>
              <a:rPr lang="ro-RO" sz="1600" i="1" dirty="0" smtClean="0"/>
              <a:t>acum</a:t>
            </a:r>
            <a:r>
              <a:rPr lang="en-US" sz="1600" dirty="0" smtClean="0"/>
              <a:t>: </a:t>
            </a:r>
            <a:r>
              <a:rPr lang="ro-RO" sz="1600" dirty="0" smtClean="0"/>
              <a:t>variaţii mai mari ale temperaturii</a:t>
            </a:r>
            <a:endParaRPr lang="en-US" sz="1600" dirty="0" smtClean="0"/>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5857694"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3.1.2.Umiditatea relativă</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Folded Corner 7"/>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pic>
        <p:nvPicPr>
          <p:cNvPr id="9" name="Picture 9" descr="http://i.ehow.com/images/a06/1e/7m/calculate-point_-temperature-relative-humidity-200X200.jpg"/>
          <p:cNvPicPr>
            <a:picLocks noChangeAspect="1" noChangeArrowheads="1"/>
          </p:cNvPicPr>
          <p:nvPr/>
        </p:nvPicPr>
        <p:blipFill>
          <a:blip r:embed="rId3"/>
          <a:srcRect/>
          <a:stretch>
            <a:fillRect/>
          </a:stretch>
        </p:blipFill>
        <p:spPr bwMode="auto">
          <a:xfrm>
            <a:off x="7696200" y="838200"/>
            <a:ext cx="1295400" cy="1295400"/>
          </a:xfrm>
          <a:prstGeom prst="rect">
            <a:avLst/>
          </a:prstGeom>
          <a:ln>
            <a:noFill/>
          </a:ln>
          <a:effectLst>
            <a:softEdge rad="112500"/>
          </a:effectLst>
        </p:spPr>
      </p:pic>
      <p:graphicFrame>
        <p:nvGraphicFramePr>
          <p:cNvPr id="10" name="Chart 9"/>
          <p:cNvGraphicFramePr/>
          <p:nvPr/>
        </p:nvGraphicFramePr>
        <p:xfrm>
          <a:off x="304800" y="1754089"/>
          <a:ext cx="7315200" cy="3838575"/>
        </p:xfrm>
        <a:graphic>
          <a:graphicData uri="http://schemas.openxmlformats.org/drawingml/2006/chart">
            <c:chart xmlns:c="http://schemas.openxmlformats.org/drawingml/2006/chart" xmlns:r="http://schemas.openxmlformats.org/officeDocument/2006/relationships" r:id="rId4"/>
          </a:graphicData>
        </a:graphic>
      </p:graphicFrame>
      <p:sp>
        <p:nvSpPr>
          <p:cNvPr id="12" name="CasetăText 8"/>
          <p:cNvSpPr txBox="1"/>
          <p:nvPr/>
        </p:nvSpPr>
        <p:spPr>
          <a:xfrm>
            <a:off x="762000" y="5234226"/>
            <a:ext cx="7620000" cy="861774"/>
          </a:xfrm>
          <a:prstGeom prst="rect">
            <a:avLst/>
          </a:prstGeom>
          <a:noFill/>
        </p:spPr>
        <p:txBody>
          <a:bodyPr>
            <a:spAutoFit/>
          </a:bodyPr>
          <a:lstStyle/>
          <a:p>
            <a:pPr>
              <a:buBlip>
                <a:blip r:embed="rId5"/>
              </a:buBlip>
              <a:defRPr/>
            </a:pPr>
            <a:r>
              <a:rPr lang="en-US" sz="1600" dirty="0">
                <a:latin typeface="+mn-lt"/>
              </a:rPr>
              <a:t> </a:t>
            </a:r>
            <a:r>
              <a:rPr lang="ro-RO" sz="1600" dirty="0" smtClean="0">
                <a:latin typeface="+mn-lt"/>
              </a:rPr>
              <a:t>valori cuprinse între </a:t>
            </a:r>
            <a:r>
              <a:rPr lang="ro-RO" sz="1600" dirty="0" smtClean="0"/>
              <a:t>62,2 şi 74,9 % </a:t>
            </a:r>
            <a:endParaRPr lang="en-US" sz="1600" dirty="0">
              <a:latin typeface="+mn-lt"/>
            </a:endParaRPr>
          </a:p>
          <a:p>
            <a:pPr>
              <a:buFontTx/>
              <a:buBlip>
                <a:blip r:embed="rId5"/>
              </a:buBlip>
              <a:defRPr/>
            </a:pPr>
            <a:r>
              <a:rPr lang="en-US" sz="1600" dirty="0">
                <a:latin typeface="+mn-lt"/>
              </a:rPr>
              <a:t> </a:t>
            </a:r>
            <a:r>
              <a:rPr lang="ro-RO" sz="1600" dirty="0" smtClean="0">
                <a:latin typeface="+mn-lt"/>
              </a:rPr>
              <a:t>variaţii mai mari ale umidităţii relative</a:t>
            </a:r>
            <a:endParaRPr lang="en-US" sz="1600" dirty="0">
              <a:latin typeface="+mn-lt"/>
            </a:endParaRPr>
          </a:p>
          <a:p>
            <a:pPr>
              <a:buFontTx/>
              <a:buBlip>
                <a:blip r:embed="rId5"/>
              </a:buBlip>
              <a:defRPr/>
            </a:pPr>
            <a:r>
              <a:rPr lang="en-US" sz="1600" dirty="0">
                <a:latin typeface="+mn-lt"/>
              </a:rPr>
              <a:t> </a:t>
            </a:r>
            <a:r>
              <a:rPr lang="ro-RO" sz="1600" dirty="0" smtClean="0">
                <a:latin typeface="+mn-lt"/>
              </a:rPr>
              <a:t>tendinţă descrescătoare</a:t>
            </a:r>
            <a:endParaRPr lang="en-US" sz="1600" dirty="0">
              <a:latin typeface="+mn-lt"/>
            </a:endParaRPr>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4628190"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3.1.3. Curenţi de aer</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Folded Corner 7"/>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pic>
        <p:nvPicPr>
          <p:cNvPr id="9" name="Picture 54" descr="http://rtv6blogs.com/rtv6_stormteam6/files/2009/09/wind.jpg"/>
          <p:cNvPicPr>
            <a:picLocks noChangeAspect="1" noChangeArrowheads="1"/>
          </p:cNvPicPr>
          <p:nvPr/>
        </p:nvPicPr>
        <p:blipFill>
          <a:blip r:embed="rId3"/>
          <a:srcRect/>
          <a:stretch>
            <a:fillRect/>
          </a:stretch>
        </p:blipFill>
        <p:spPr bwMode="auto">
          <a:xfrm>
            <a:off x="6324600" y="990600"/>
            <a:ext cx="2514600" cy="1919288"/>
          </a:xfrm>
          <a:prstGeom prst="rect">
            <a:avLst/>
          </a:prstGeom>
          <a:noFill/>
          <a:ln w="9525">
            <a:noFill/>
            <a:miter lim="800000"/>
            <a:headEnd/>
            <a:tailEnd/>
          </a:ln>
        </p:spPr>
      </p:pic>
      <p:graphicFrame>
        <p:nvGraphicFramePr>
          <p:cNvPr id="10" name="Table 9"/>
          <p:cNvGraphicFramePr>
            <a:graphicFrameLocks noGrp="1"/>
          </p:cNvGraphicFramePr>
          <p:nvPr/>
        </p:nvGraphicFramePr>
        <p:xfrm>
          <a:off x="381000" y="2057400"/>
          <a:ext cx="4343400" cy="3925824"/>
        </p:xfrm>
        <a:graphic>
          <a:graphicData uri="http://schemas.openxmlformats.org/drawingml/2006/table">
            <a:tbl>
              <a:tblPr>
                <a:effectLst>
                  <a:innerShdw blurRad="63500" dist="50800" dir="13500000">
                    <a:prstClr val="black">
                      <a:alpha val="50000"/>
                    </a:prstClr>
                  </a:innerShdw>
                </a:effectLst>
              </a:tblPr>
              <a:tblGrid>
                <a:gridCol w="1200150"/>
                <a:gridCol w="1143000"/>
                <a:gridCol w="971550"/>
                <a:gridCol w="1028700"/>
              </a:tblGrid>
              <a:tr h="323850">
                <a:tc>
                  <a:txBody>
                    <a:bodyPr/>
                    <a:lstStyle/>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Data</a:t>
                      </a:r>
                      <a:endParaRPr lang="en-US" sz="20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Mina </a:t>
                      </a:r>
                      <a:r>
                        <a:rPr lang="en-US" sz="1600" b="1" dirty="0" err="1">
                          <a:solidFill>
                            <a:srgbClr val="000000"/>
                          </a:solidFill>
                          <a:latin typeface="Times New Roman"/>
                          <a:ea typeface="Times New Roman"/>
                          <a:cs typeface="Times New Roman"/>
                        </a:rPr>
                        <a:t>Ghizela</a:t>
                      </a:r>
                      <a:endParaRPr lang="en-US" sz="2000" dirty="0">
                        <a:latin typeface="Calibri"/>
                        <a:ea typeface="Times New Roman"/>
                        <a:cs typeface="Times New Roman"/>
                      </a:endParaRPr>
                    </a:p>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(m/s)</a:t>
                      </a:r>
                      <a:endParaRPr lang="en-US" sz="20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Mina Rudolf</a:t>
                      </a:r>
                      <a:endParaRPr lang="en-US" sz="2000" dirty="0">
                        <a:latin typeface="Calibri"/>
                        <a:ea typeface="Times New Roman"/>
                        <a:cs typeface="Times New Roman"/>
                      </a:endParaRPr>
                    </a:p>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(m/s)</a:t>
                      </a:r>
                      <a:endParaRPr lang="en-US" sz="20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Mina </a:t>
                      </a:r>
                      <a:r>
                        <a:rPr lang="en-US" sz="1600" b="1" dirty="0" err="1">
                          <a:solidFill>
                            <a:srgbClr val="000000"/>
                          </a:solidFill>
                          <a:latin typeface="Times New Roman"/>
                          <a:ea typeface="Times New Roman"/>
                          <a:cs typeface="Times New Roman"/>
                        </a:rPr>
                        <a:t>Terezia</a:t>
                      </a:r>
                      <a:endParaRPr lang="en-US" sz="2000" dirty="0">
                        <a:latin typeface="Calibri"/>
                        <a:ea typeface="Times New Roman"/>
                        <a:cs typeface="Times New Roman"/>
                      </a:endParaRPr>
                    </a:p>
                    <a:p>
                      <a:pPr marL="0" marR="0" algn="ctr">
                        <a:lnSpc>
                          <a:spcPct val="115000"/>
                        </a:lnSpc>
                        <a:spcBef>
                          <a:spcPts val="0"/>
                        </a:spcBef>
                        <a:spcAft>
                          <a:spcPts val="0"/>
                        </a:spcAft>
                      </a:pPr>
                      <a:r>
                        <a:rPr lang="en-US" sz="1600" b="1" dirty="0">
                          <a:solidFill>
                            <a:srgbClr val="000000"/>
                          </a:solidFill>
                          <a:latin typeface="Times New Roman"/>
                          <a:ea typeface="Times New Roman"/>
                          <a:cs typeface="Times New Roman"/>
                        </a:rPr>
                        <a:t>(m/s)</a:t>
                      </a:r>
                      <a:endParaRPr lang="en-US" sz="20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16.12.2009</a:t>
                      </a:r>
                      <a:endParaRPr lang="en-US" sz="20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 0.4</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  0.05</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01.02.2010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31.05 2010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 0.21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15.06.2010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&lt;0.15</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&lt;0.06</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15.07 2010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&lt;0.04</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&lt;0.22</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&lt;0.04</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10.08.2010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&lt;0.08</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22.09.2010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tabLst>
                          <a:tab pos="478155" algn="l"/>
                          <a:tab pos="502920" algn="ctr"/>
                        </a:tabLst>
                      </a:pPr>
                      <a:r>
                        <a:rPr lang="en-US" sz="1600">
                          <a:solidFill>
                            <a:srgbClr val="365F91"/>
                          </a:solidFill>
                          <a:latin typeface="Times New Roman"/>
                          <a:ea typeface="Times New Roman"/>
                          <a:cs typeface="Times New Roman"/>
                        </a:rPr>
                        <a:t>-</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&lt;0.08</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&lt;0.02</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25.10.2010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&lt;0.05</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&lt;0.02</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26.02.2011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&lt;0.02</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&lt;0.15</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12.03.2011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&lt;0.02</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&lt;0.07</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&lt;0.03</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0">
                <a:tc>
                  <a:txBody>
                    <a:bodyPr/>
                    <a:lstStyle/>
                    <a:p>
                      <a:pPr marL="0" marR="0" algn="ctr">
                        <a:lnSpc>
                          <a:spcPct val="115000"/>
                        </a:lnSpc>
                        <a:spcBef>
                          <a:spcPts val="0"/>
                        </a:spcBef>
                        <a:spcAft>
                          <a:spcPts val="0"/>
                        </a:spcAft>
                      </a:pPr>
                      <a:r>
                        <a:rPr lang="en-US" sz="1600" b="1">
                          <a:latin typeface="Times New Roman"/>
                          <a:ea typeface="Times New Roman"/>
                          <a:cs typeface="Times New Roman"/>
                        </a:rPr>
                        <a:t>09.04.2011</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0</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Times New Roman"/>
                          <a:ea typeface="Times New Roman"/>
                          <a:cs typeface="Times New Roman"/>
                        </a:rPr>
                        <a:t>&lt;0.06</a:t>
                      </a:r>
                      <a:endParaRPr lang="en-US" sz="20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solidFill>
                            <a:srgbClr val="000000"/>
                          </a:solidFill>
                          <a:latin typeface="Times New Roman"/>
                          <a:ea typeface="Times New Roman"/>
                          <a:cs typeface="Times New Roman"/>
                        </a:rPr>
                        <a:t>&lt;0.02</a:t>
                      </a:r>
                      <a:endParaRPr lang="en-US" sz="20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0" y="1047690"/>
            <a:ext cx="9144000" cy="40011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0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Temperatura, umiditatea relativă, Curenţi de aer</a:t>
            </a:r>
            <a:endParaRPr lang="en-US" sz="20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5057" name="Rectangle 1"/>
          <p:cNvSpPr>
            <a:spLocks noChangeArrowheads="1"/>
          </p:cNvSpPr>
          <p:nvPr/>
        </p:nvSpPr>
        <p:spPr bwMode="auto">
          <a:xfrm>
            <a:off x="914400" y="4191000"/>
            <a:ext cx="5257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6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Tabel</a:t>
            </a:r>
            <a:r>
              <a:rPr kumimoji="0" lang="ro-RO"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Valori ale parametrilor microclimatici în Salina Turda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o-RO"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în perioada 30  iunie – 2 iulie 2010 </a:t>
            </a:r>
            <a:r>
              <a:rPr kumimoji="0" lang="it-IT"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r>
              <a:rPr kumimoji="0" lang="ro-RO" sz="16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Enache, 2010)</a:t>
            </a:r>
            <a:endParaRPr kumimoji="0" lang="ro-RO" sz="2400" b="0" i="0" u="none" strike="noStrike" cap="none" normalizeH="0" baseline="0" dirty="0" smtClean="0">
              <a:ln>
                <a:noFill/>
              </a:ln>
              <a:solidFill>
                <a:schemeClr val="tx1"/>
              </a:solidFill>
              <a:effectLst/>
              <a:latin typeface="Arial" pitchFamily="34" charset="0"/>
            </a:endParaRPr>
          </a:p>
        </p:txBody>
      </p:sp>
      <p:graphicFrame>
        <p:nvGraphicFramePr>
          <p:cNvPr id="8" name="Table 7"/>
          <p:cNvGraphicFramePr>
            <a:graphicFrameLocks noGrp="1"/>
          </p:cNvGraphicFramePr>
          <p:nvPr/>
        </p:nvGraphicFramePr>
        <p:xfrm>
          <a:off x="914400" y="2362200"/>
          <a:ext cx="5562601" cy="1717548"/>
        </p:xfrm>
        <a:graphic>
          <a:graphicData uri="http://schemas.openxmlformats.org/drawingml/2006/table">
            <a:tbl>
              <a:tblPr>
                <a:effectLst>
                  <a:innerShdw blurRad="63500" dist="50800" dir="13500000">
                    <a:prstClr val="black">
                      <a:alpha val="50000"/>
                    </a:prstClr>
                  </a:innerShdw>
                </a:effectLst>
              </a:tblPr>
              <a:tblGrid>
                <a:gridCol w="2057400"/>
                <a:gridCol w="1381423"/>
                <a:gridCol w="1147257"/>
                <a:gridCol w="976521"/>
              </a:tblGrid>
              <a:tr h="483235">
                <a:tc>
                  <a:txBody>
                    <a:bodyPr/>
                    <a:lstStyle/>
                    <a:p>
                      <a:pPr marL="0" marR="0" indent="457200" algn="r">
                        <a:lnSpc>
                          <a:spcPct val="115000"/>
                        </a:lnSpc>
                        <a:spcBef>
                          <a:spcPts val="0"/>
                        </a:spcBef>
                        <a:spcAft>
                          <a:spcPts val="0"/>
                        </a:spcAft>
                      </a:pPr>
                      <a:r>
                        <a:rPr lang="it-IT" sz="1400" b="1" dirty="0">
                          <a:latin typeface="Times New Roman"/>
                          <a:ea typeface="Times New Roman"/>
                          <a:cs typeface="Times New Roman"/>
                        </a:rPr>
                        <a:t>Parametri microclimatici</a:t>
                      </a:r>
                      <a:endParaRPr lang="en-US" sz="1800" dirty="0">
                        <a:latin typeface="Calibri"/>
                        <a:ea typeface="Times New Roman"/>
                        <a:cs typeface="Times New Roman"/>
                      </a:endParaRPr>
                    </a:p>
                    <a:p>
                      <a:pPr marL="0" marR="0" algn="just">
                        <a:lnSpc>
                          <a:spcPct val="115000"/>
                        </a:lnSpc>
                        <a:spcBef>
                          <a:spcPts val="0"/>
                        </a:spcBef>
                        <a:spcAft>
                          <a:spcPts val="0"/>
                        </a:spcAft>
                      </a:pPr>
                      <a:r>
                        <a:rPr lang="it-IT" sz="1400" b="1" dirty="0">
                          <a:latin typeface="Times New Roman"/>
                          <a:ea typeface="Times New Roman"/>
                          <a:cs typeface="Times New Roman"/>
                        </a:rPr>
                        <a:t>Punct de</a:t>
                      </a:r>
                      <a:endParaRPr lang="en-US" sz="1800" dirty="0">
                        <a:latin typeface="Calibri"/>
                        <a:ea typeface="Times New Roman"/>
                        <a:cs typeface="Times New Roman"/>
                      </a:endParaRPr>
                    </a:p>
                    <a:p>
                      <a:pPr marL="0" marR="0" algn="just">
                        <a:lnSpc>
                          <a:spcPct val="115000"/>
                        </a:lnSpc>
                        <a:spcBef>
                          <a:spcPts val="0"/>
                        </a:spcBef>
                        <a:spcAft>
                          <a:spcPts val="0"/>
                        </a:spcAft>
                      </a:pPr>
                      <a:r>
                        <a:rPr lang="it-IT" sz="1400" b="1" dirty="0">
                          <a:latin typeface="Times New Roman"/>
                          <a:ea typeface="Times New Roman"/>
                          <a:cs typeface="Times New Roman"/>
                        </a:rPr>
                        <a:t> prelevare</a:t>
                      </a:r>
                      <a:endParaRPr lang="en-US"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Temperatura </a:t>
                      </a:r>
                      <a:endParaRPr lang="en-US" sz="18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a:t>
                      </a:r>
                      <a:r>
                        <a:rPr lang="en-US" sz="1400" b="1" baseline="30000">
                          <a:latin typeface="Times New Roman"/>
                          <a:ea typeface="Times New Roman"/>
                          <a:cs typeface="Times New Roman"/>
                        </a:rPr>
                        <a:t>0</a:t>
                      </a:r>
                      <a:r>
                        <a:rPr lang="en-US" sz="1400" b="1">
                          <a:latin typeface="Times New Roman"/>
                          <a:ea typeface="Times New Roman"/>
                          <a:cs typeface="Times New Roman"/>
                        </a:rPr>
                        <a:t>C)</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Umiditatea</a:t>
                      </a:r>
                      <a:endParaRPr lang="en-US" sz="18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relativă</a:t>
                      </a:r>
                      <a:endParaRPr lang="en-US" sz="18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Viteza curenţilor de aer</a:t>
                      </a:r>
                      <a:endParaRPr lang="en-US" sz="1800">
                        <a:latin typeface="Calibri"/>
                        <a:ea typeface="Times New Roman"/>
                        <a:cs typeface="Times New Roman"/>
                      </a:endParaRPr>
                    </a:p>
                    <a:p>
                      <a:pPr marL="0" marR="0" algn="ctr">
                        <a:lnSpc>
                          <a:spcPct val="115000"/>
                        </a:lnSpc>
                        <a:spcBef>
                          <a:spcPts val="0"/>
                        </a:spcBef>
                        <a:spcAft>
                          <a:spcPts val="0"/>
                        </a:spcAft>
                      </a:pPr>
                      <a:r>
                        <a:rPr lang="en-US" sz="1400">
                          <a:latin typeface="Times New Roman"/>
                          <a:ea typeface="Times New Roman"/>
                          <a:cs typeface="Times New Roman"/>
                        </a:rPr>
                        <a:t>(m/s)</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0">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Ghizela</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12.6 – 13.3</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67 - 70</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just">
                        <a:lnSpc>
                          <a:spcPct val="115000"/>
                        </a:lnSpc>
                        <a:spcBef>
                          <a:spcPts val="0"/>
                        </a:spcBef>
                        <a:spcAft>
                          <a:spcPts val="0"/>
                        </a:spcAft>
                      </a:pPr>
                      <a:r>
                        <a:rPr lang="en-US" sz="1400">
                          <a:latin typeface="Times New Roman"/>
                          <a:ea typeface="Times New Roman"/>
                          <a:cs typeface="Times New Roman"/>
                        </a:rPr>
                        <a:t>0 </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Rudolf </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12.0 – 12.6</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71 - 74</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just">
                        <a:lnSpc>
                          <a:spcPct val="115000"/>
                        </a:lnSpc>
                        <a:spcBef>
                          <a:spcPts val="0"/>
                        </a:spcBef>
                        <a:spcAft>
                          <a:spcPts val="0"/>
                        </a:spcAft>
                      </a:pPr>
                      <a:r>
                        <a:rPr lang="en-US" sz="1400">
                          <a:latin typeface="Times New Roman"/>
                          <a:ea typeface="Times New Roman"/>
                          <a:cs typeface="Times New Roman"/>
                        </a:rPr>
                        <a:t>0 </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Terezia </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11.8 – 12-2</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67 - 70</a:t>
                      </a:r>
                      <a:endParaRPr lang="en-US" sz="18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457200" algn="just">
                        <a:lnSpc>
                          <a:spcPct val="115000"/>
                        </a:lnSpc>
                        <a:spcBef>
                          <a:spcPts val="0"/>
                        </a:spcBef>
                        <a:spcAft>
                          <a:spcPts val="0"/>
                        </a:spcAft>
                      </a:pPr>
                      <a:r>
                        <a:rPr lang="en-US" sz="1400" dirty="0">
                          <a:latin typeface="Times New Roman"/>
                          <a:ea typeface="Times New Roman"/>
                          <a:cs typeface="Times New Roman"/>
                        </a:rPr>
                        <a:t>0 </a:t>
                      </a:r>
                      <a:endParaRPr lang="en-US"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p:nvPr/>
        </p:nvGraphicFramePr>
        <p:xfrm>
          <a:off x="-228600" y="1828800"/>
          <a:ext cx="6044866" cy="3445042"/>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6" descr="D:\BACKUP\de salvat_E\Nicushor\bursa performanta_2009_2010\ELSEDIMA 2010 si Publicatie\salina-turda-021.jpg"/>
          <p:cNvPicPr>
            <a:picLocks noChangeAspect="1" noChangeArrowheads="1"/>
          </p:cNvPicPr>
          <p:nvPr/>
        </p:nvPicPr>
        <p:blipFill>
          <a:blip r:embed="rId3">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8477001" cy="46166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3.1.4. Particule materiale</a:t>
            </a:r>
            <a:r>
              <a:rPr lang="en-US"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(PM1, pm2,5, pm10)</a:t>
            </a:r>
            <a:endParaRPr lang="en-US" sz="24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graphicFrame>
        <p:nvGraphicFramePr>
          <p:cNvPr id="8" name="Chart 7"/>
          <p:cNvGraphicFramePr/>
          <p:nvPr/>
        </p:nvGraphicFramePr>
        <p:xfrm>
          <a:off x="0" y="1066800"/>
          <a:ext cx="5996740" cy="352525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p:nvPr/>
        </p:nvGraphicFramePr>
        <p:xfrm>
          <a:off x="-152400" y="3733800"/>
          <a:ext cx="6010275" cy="3448050"/>
        </p:xfrm>
        <a:graphic>
          <a:graphicData uri="http://schemas.openxmlformats.org/drawingml/2006/chart">
            <c:chart xmlns:c="http://schemas.openxmlformats.org/drawingml/2006/chart" xmlns:r="http://schemas.openxmlformats.org/officeDocument/2006/relationships" r:id="rId5"/>
          </a:graphicData>
        </a:graphic>
      </p:graphicFrame>
      <p:sp>
        <p:nvSpPr>
          <p:cNvPr id="14" name="Rectangle 13"/>
          <p:cNvSpPr/>
          <p:nvPr/>
        </p:nvSpPr>
        <p:spPr>
          <a:xfrm>
            <a:off x="1676400" y="2590800"/>
            <a:ext cx="1295400" cy="3810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24000" y="5715000"/>
            <a:ext cx="1524000" cy="4572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24000" y="4038600"/>
            <a:ext cx="1600200" cy="3810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p:cNvGraphicFramePr/>
          <p:nvPr/>
        </p:nvGraphicFramePr>
        <p:xfrm>
          <a:off x="4800601" y="2057400"/>
          <a:ext cx="4724400" cy="3429000"/>
        </p:xfrm>
        <a:graphic>
          <a:graphicData uri="http://schemas.openxmlformats.org/drawingml/2006/chart">
            <c:chart xmlns:c="http://schemas.openxmlformats.org/drawingml/2006/chart" xmlns:r="http://schemas.openxmlformats.org/officeDocument/2006/relationships" r:id="rId6"/>
          </a:graphicData>
        </a:graphic>
      </p:graphicFrame>
      <p:sp>
        <p:nvSpPr>
          <p:cNvPr id="18" name="Footer Placeholder 3"/>
          <p:cNvSpPr>
            <a:spLocks noGrp="1"/>
          </p:cNvSpPr>
          <p:nvPr>
            <p:ph type="ftr" sz="quarter" idx="11"/>
          </p:nvPr>
        </p:nvSpPr>
        <p:spPr>
          <a:xfrm>
            <a:off x="4038600" y="6356350"/>
            <a:ext cx="2895600" cy="365125"/>
          </a:xfrm>
        </p:spPr>
        <p:txBody>
          <a:bodyPr/>
          <a:lstStyle/>
          <a:p>
            <a:r>
              <a:rPr lang="en-US" smtClean="0"/>
              <a:t>iulie 2012, Turda</a:t>
            </a:r>
            <a:endParaRPr lang="en-US" dirty="0"/>
          </a:p>
        </p:txBody>
      </p:sp>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8477001" cy="46166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3.1.4. Particule materiale</a:t>
            </a:r>
            <a:r>
              <a:rPr lang="en-US"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(PM1, pm2,5, pm10)</a:t>
            </a:r>
            <a:endParaRPr lang="en-US" sz="24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pic>
        <p:nvPicPr>
          <p:cNvPr id="12" name="Picture 11"/>
          <p:cNvPicPr/>
          <p:nvPr/>
        </p:nvPicPr>
        <p:blipFill>
          <a:blip r:embed="rId3"/>
          <a:srcRect/>
          <a:stretch>
            <a:fillRect/>
          </a:stretch>
        </p:blipFill>
        <p:spPr bwMode="auto">
          <a:xfrm>
            <a:off x="228600" y="2057400"/>
            <a:ext cx="6301105" cy="4176057"/>
          </a:xfrm>
          <a:prstGeom prst="rect">
            <a:avLst/>
          </a:prstGeom>
          <a:ln>
            <a:noFill/>
          </a:ln>
          <a:effectLst>
            <a:outerShdw blurRad="292100" dist="139700" dir="2700000" algn="tl" rotWithShape="0">
              <a:srgbClr val="333333">
                <a:alpha val="65000"/>
              </a:srgbClr>
            </a:outerShdw>
          </a:effectLst>
        </p:spPr>
      </p:pic>
      <p:sp>
        <p:nvSpPr>
          <p:cNvPr id="13" name="Footer Placeholder 3"/>
          <p:cNvSpPr>
            <a:spLocks noGrp="1"/>
          </p:cNvSpPr>
          <p:nvPr>
            <p:ph type="ftr" sz="quarter" idx="11"/>
          </p:nvPr>
        </p:nvSpPr>
        <p:spPr>
          <a:xfrm>
            <a:off x="3124200" y="6356350"/>
            <a:ext cx="2895600" cy="365125"/>
          </a:xfrm>
        </p:spPr>
        <p:txBody>
          <a:bodyPr/>
          <a:lstStyle/>
          <a:p>
            <a:r>
              <a:rPr lang="en-US" smtClean="0"/>
              <a:t>iulie 2012, Turda</a:t>
            </a:r>
            <a:endParaRPr lang="en-US" dirty="0"/>
          </a:p>
        </p:txBody>
      </p:sp>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7209025" cy="830997"/>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3.1.4. Particule materiale</a:t>
            </a:r>
          </a:p>
          <a:p>
            <a:pPr algn="ctr"/>
            <a:r>
              <a:rPr lang="ro-RO"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ro-RO"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particule in suspensie </a:t>
            </a:r>
            <a:r>
              <a:rPr lang="en-US"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&lt;50µ</a:t>
            </a:r>
            <a:r>
              <a:rPr lang="en-US" sz="2400" b="1" cap="sm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a:t>
            </a:r>
            <a:r>
              <a:rPr lang="en-US" sz="24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endParaRPr lang="en-US" sz="24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3.1.Parametri fizici</a:t>
            </a:r>
            <a:endParaRPr lang="en-US" dirty="0"/>
          </a:p>
        </p:txBody>
      </p:sp>
      <p:graphicFrame>
        <p:nvGraphicFramePr>
          <p:cNvPr id="13" name="Diagramă 1"/>
          <p:cNvGraphicFramePr/>
          <p:nvPr/>
        </p:nvGraphicFramePr>
        <p:xfrm>
          <a:off x="304800" y="2057400"/>
          <a:ext cx="5034887" cy="3810000"/>
        </p:xfrm>
        <a:graphic>
          <a:graphicData uri="http://schemas.openxmlformats.org/drawingml/2006/chart">
            <c:chart xmlns:c="http://schemas.openxmlformats.org/drawingml/2006/chart" xmlns:r="http://schemas.openxmlformats.org/officeDocument/2006/relationships" r:id="rId3"/>
          </a:graphicData>
        </a:graphic>
      </p:graphicFrame>
      <p:sp>
        <p:nvSpPr>
          <p:cNvPr id="18" name="Footer Placeholder 3"/>
          <p:cNvSpPr>
            <a:spLocks noGrp="1"/>
          </p:cNvSpPr>
          <p:nvPr>
            <p:ph type="ftr" sz="quarter" idx="11"/>
          </p:nvPr>
        </p:nvSpPr>
        <p:spPr>
          <a:xfrm>
            <a:off x="3124200" y="6356350"/>
            <a:ext cx="2895600" cy="365125"/>
          </a:xfrm>
        </p:spPr>
        <p:txBody>
          <a:bodyPr/>
          <a:lstStyle/>
          <a:p>
            <a:r>
              <a:rPr lang="en-US" smtClean="0"/>
              <a:t>iulie 2012, Turda</a:t>
            </a:r>
            <a:endParaRPr lang="en-US" dirty="0"/>
          </a:p>
        </p:txBody>
      </p:sp>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http://www.ziuadecj.ro/Images/Articole/00007432/00003982_large.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457200" y="2331285"/>
            <a:ext cx="5029200" cy="3764715"/>
          </a:xfrm>
          <a:prstGeom prst="rect">
            <a:avLst/>
          </a:prstGeom>
          <a:ln>
            <a:noFill/>
          </a:ln>
          <a:effectLst>
            <a:outerShdw blurRad="292100" dist="139700" dir="2700000" algn="tl" rotWithShape="0">
              <a:srgbClr val="333333">
                <a:alpha val="65000"/>
              </a:srgbClr>
            </a:outerShdw>
          </a:effectLst>
        </p:spPr>
      </p:pic>
      <p:graphicFrame>
        <p:nvGraphicFramePr>
          <p:cNvPr id="6" name="Chart 5"/>
          <p:cNvGraphicFramePr/>
          <p:nvPr/>
        </p:nvGraphicFramePr>
        <p:xfrm>
          <a:off x="457200" y="2362200"/>
          <a:ext cx="5029200" cy="373380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D:\BACKUP\de salvat_E\Nicushor\bursa performanta_2009_2010\ELSEDIMA 2010 si Publicatie\salina-turda-021.jpg"/>
          <p:cNvPicPr>
            <a:picLocks noChangeAspect="1" noChangeArrowheads="1"/>
          </p:cNvPicPr>
          <p:nvPr/>
        </p:nvPicPr>
        <p:blipFill>
          <a:blip r:embed="rId4">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8" name="Rectangle 7"/>
          <p:cNvSpPr/>
          <p:nvPr/>
        </p:nvSpPr>
        <p:spPr>
          <a:xfrm>
            <a:off x="1143000" y="914400"/>
            <a:ext cx="6816290" cy="70788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Vizitatorii salinei turda – </a:t>
            </a:r>
          </a:p>
          <a:p>
            <a:r>
              <a:rPr lang="ro-RO"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factor disturbator al microclimatului </a:t>
            </a:r>
            <a:endParaRPr lang="en-US" sz="2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graphicFrame>
        <p:nvGraphicFramePr>
          <p:cNvPr id="9" name="Tabel 12"/>
          <p:cNvGraphicFramePr>
            <a:graphicFrameLocks noGrp="1"/>
          </p:cNvGraphicFramePr>
          <p:nvPr/>
        </p:nvGraphicFramePr>
        <p:xfrm>
          <a:off x="6248400" y="2514600"/>
          <a:ext cx="2438400" cy="3144520"/>
        </p:xfrm>
        <a:graphic>
          <a:graphicData uri="http://schemas.openxmlformats.org/drawingml/2006/table">
            <a:tbl>
              <a:tblPr firstRow="1" bandRow="1">
                <a:tableStyleId>{5C22544A-7EE6-4342-B048-85BDC9FD1C3A}</a:tableStyleId>
              </a:tblPr>
              <a:tblGrid>
                <a:gridCol w="1120346"/>
                <a:gridCol w="1318054"/>
              </a:tblGrid>
              <a:tr h="370840">
                <a:tc>
                  <a:txBody>
                    <a:bodyPr/>
                    <a:lstStyle/>
                    <a:p>
                      <a:r>
                        <a:rPr lang="en-US" sz="1400" dirty="0" smtClean="0"/>
                        <a:t>Data</a:t>
                      </a:r>
                      <a:endParaRPr lang="en-US" sz="1400" dirty="0"/>
                    </a:p>
                  </a:txBody>
                  <a:tcPr/>
                </a:tc>
                <a:tc>
                  <a:txBody>
                    <a:bodyPr/>
                    <a:lstStyle/>
                    <a:p>
                      <a:r>
                        <a:rPr lang="en-US" sz="1400" dirty="0" smtClean="0"/>
                        <a:t>Num</a:t>
                      </a:r>
                      <a:r>
                        <a:rPr lang="ro-RO" sz="1400" dirty="0" smtClean="0"/>
                        <a:t>ăr</a:t>
                      </a:r>
                      <a:r>
                        <a:rPr lang="ro-RO" sz="1400" baseline="0" dirty="0" smtClean="0"/>
                        <a:t> vizitatori</a:t>
                      </a:r>
                      <a:endParaRPr lang="en-US" sz="1400" dirty="0"/>
                    </a:p>
                  </a:txBody>
                  <a:tcPr/>
                </a:tc>
              </a:tr>
              <a:tr h="172720">
                <a:tc>
                  <a:txBody>
                    <a:bodyPr/>
                    <a:lstStyle/>
                    <a:p>
                      <a:pPr algn="l"/>
                      <a:r>
                        <a:rPr lang="en-US" sz="1400" dirty="0" smtClean="0"/>
                        <a:t>2005</a:t>
                      </a:r>
                      <a:endParaRPr lang="en-US" sz="1400" dirty="0"/>
                    </a:p>
                  </a:txBody>
                  <a:tcPr/>
                </a:tc>
                <a:tc>
                  <a:txBody>
                    <a:bodyPr/>
                    <a:lstStyle/>
                    <a:p>
                      <a:pPr algn="l"/>
                      <a:r>
                        <a:rPr lang="en-US" sz="1400" dirty="0" smtClean="0"/>
                        <a:t>43.053</a:t>
                      </a:r>
                      <a:endParaRPr lang="en-US" sz="1400" dirty="0"/>
                    </a:p>
                  </a:txBody>
                  <a:tcPr/>
                </a:tc>
              </a:tr>
              <a:tr h="259080">
                <a:tc>
                  <a:txBody>
                    <a:bodyPr/>
                    <a:lstStyle/>
                    <a:p>
                      <a:pPr algn="l"/>
                      <a:r>
                        <a:rPr lang="en-US" sz="1400" dirty="0" smtClean="0"/>
                        <a:t>2006</a:t>
                      </a:r>
                      <a:endParaRPr lang="en-US" sz="1400" dirty="0"/>
                    </a:p>
                  </a:txBody>
                  <a:tcPr/>
                </a:tc>
                <a:tc>
                  <a:txBody>
                    <a:bodyPr/>
                    <a:lstStyle/>
                    <a:p>
                      <a:pPr algn="l"/>
                      <a:r>
                        <a:rPr lang="en-US" sz="1400" dirty="0" smtClean="0"/>
                        <a:t>56.197</a:t>
                      </a:r>
                      <a:endParaRPr lang="en-US" sz="1400" dirty="0"/>
                    </a:p>
                  </a:txBody>
                  <a:tcPr/>
                </a:tc>
              </a:tr>
              <a:tr h="269240">
                <a:tc>
                  <a:txBody>
                    <a:bodyPr/>
                    <a:lstStyle/>
                    <a:p>
                      <a:pPr algn="l"/>
                      <a:r>
                        <a:rPr lang="en-US" sz="1400" dirty="0" smtClean="0"/>
                        <a:t>2007</a:t>
                      </a:r>
                      <a:endParaRPr lang="en-US" sz="1400" dirty="0"/>
                    </a:p>
                  </a:txBody>
                  <a:tcPr/>
                </a:tc>
                <a:tc>
                  <a:txBody>
                    <a:bodyPr/>
                    <a:lstStyle/>
                    <a:p>
                      <a:pPr algn="l"/>
                      <a:r>
                        <a:rPr lang="en-US" sz="1400" dirty="0" smtClean="0"/>
                        <a:t>67.493</a:t>
                      </a:r>
                      <a:endParaRPr lang="en-US" sz="1400" dirty="0"/>
                    </a:p>
                  </a:txBody>
                  <a:tcPr/>
                </a:tc>
              </a:tr>
              <a:tr h="279400">
                <a:tc>
                  <a:txBody>
                    <a:bodyPr/>
                    <a:lstStyle/>
                    <a:p>
                      <a:pPr algn="l"/>
                      <a:r>
                        <a:rPr lang="en-US" sz="1400" dirty="0" smtClean="0"/>
                        <a:t>2008</a:t>
                      </a:r>
                      <a:endParaRPr lang="en-US" sz="1400" dirty="0"/>
                    </a:p>
                  </a:txBody>
                  <a:tcPr/>
                </a:tc>
                <a:tc>
                  <a:txBody>
                    <a:bodyPr/>
                    <a:lstStyle/>
                    <a:p>
                      <a:pPr algn="l"/>
                      <a:r>
                        <a:rPr lang="en-US" sz="1400" dirty="0" smtClean="0"/>
                        <a:t>63.464</a:t>
                      </a:r>
                      <a:endParaRPr lang="en-US" sz="1400" dirty="0"/>
                    </a:p>
                  </a:txBody>
                  <a:tcPr/>
                </a:tc>
              </a:tr>
              <a:tr h="0">
                <a:tc>
                  <a:txBody>
                    <a:bodyPr/>
                    <a:lstStyle/>
                    <a:p>
                      <a:pPr algn="l"/>
                      <a:r>
                        <a:rPr lang="en-US" sz="1400" dirty="0" smtClean="0"/>
                        <a:t>2009</a:t>
                      </a:r>
                      <a:endParaRPr lang="en-US" sz="1400" dirty="0"/>
                    </a:p>
                  </a:txBody>
                  <a:tcPr/>
                </a:tc>
                <a:tc>
                  <a:txBody>
                    <a:bodyPr/>
                    <a:lstStyle/>
                    <a:p>
                      <a:pPr algn="l"/>
                      <a:r>
                        <a:rPr lang="ro-RO" sz="1400" dirty="0" smtClean="0"/>
                        <a:t>65.123</a:t>
                      </a:r>
                    </a:p>
                  </a:txBody>
                  <a:tcPr/>
                </a:tc>
              </a:tr>
              <a:tr h="370840">
                <a:tc>
                  <a:txBody>
                    <a:bodyPr/>
                    <a:lstStyle/>
                    <a:p>
                      <a:pPr algn="l"/>
                      <a:r>
                        <a:rPr lang="ro-RO" sz="1400" dirty="0" smtClean="0"/>
                        <a:t>2010</a:t>
                      </a:r>
                      <a:endParaRPr lang="en-US" sz="1400" dirty="0"/>
                    </a:p>
                  </a:txBody>
                  <a:tcPr/>
                </a:tc>
                <a:tc>
                  <a:txBody>
                    <a:bodyPr/>
                    <a:lstStyle/>
                    <a:p>
                      <a:pPr algn="l"/>
                      <a:r>
                        <a:rPr lang="ro-RO" sz="1400" dirty="0" smtClean="0"/>
                        <a:t>375.407</a:t>
                      </a:r>
                      <a:endParaRPr lang="en-US" sz="1400" dirty="0"/>
                    </a:p>
                  </a:txBody>
                  <a:tcPr/>
                </a:tc>
              </a:tr>
              <a:tr h="711200">
                <a:tc>
                  <a:txBody>
                    <a:bodyPr/>
                    <a:lstStyle/>
                    <a:p>
                      <a:pPr algn="l"/>
                      <a:r>
                        <a:rPr lang="ro-RO" sz="1400" dirty="0" smtClean="0"/>
                        <a:t>2011</a:t>
                      </a:r>
                      <a:r>
                        <a:rPr lang="ro-RO" sz="1400" baseline="0" dirty="0" smtClean="0"/>
                        <a:t> (pana in luna mai)</a:t>
                      </a:r>
                      <a:endParaRPr lang="en-US" sz="1400" dirty="0"/>
                    </a:p>
                  </a:txBody>
                  <a:tcPr/>
                </a:tc>
                <a:tc>
                  <a:txBody>
                    <a:bodyPr/>
                    <a:lstStyle/>
                    <a:p>
                      <a:pPr algn="l" fontAlgn="b"/>
                      <a:r>
                        <a:rPr lang="ro-RO" sz="1400" b="0" i="0" u="none" strike="noStrike" baseline="0" dirty="0" smtClean="0">
                          <a:solidFill>
                            <a:schemeClr val="tx1"/>
                          </a:solidFill>
                          <a:latin typeface="+mn-lt"/>
                        </a:rPr>
                        <a:t>   </a:t>
                      </a:r>
                      <a:r>
                        <a:rPr lang="en-US" sz="1400" b="0" i="0" u="none" strike="noStrike" dirty="0" smtClean="0">
                          <a:solidFill>
                            <a:schemeClr val="tx1"/>
                          </a:solidFill>
                          <a:latin typeface="+mn-lt"/>
                        </a:rPr>
                        <a:t>468</a:t>
                      </a:r>
                      <a:r>
                        <a:rPr lang="ro-RO" sz="1400" b="0" i="0" u="none" strike="noStrike" dirty="0" smtClean="0">
                          <a:solidFill>
                            <a:schemeClr val="tx1"/>
                          </a:solidFill>
                          <a:latin typeface="+mn-lt"/>
                        </a:rPr>
                        <a:t>.</a:t>
                      </a:r>
                      <a:r>
                        <a:rPr lang="en-US" sz="1400" b="0" i="0" u="none" strike="noStrike" dirty="0" smtClean="0">
                          <a:solidFill>
                            <a:schemeClr val="tx1"/>
                          </a:solidFill>
                          <a:latin typeface="+mn-lt"/>
                        </a:rPr>
                        <a:t>527</a:t>
                      </a:r>
                      <a:endParaRPr lang="en-US" sz="1400" b="0" i="0" u="none" strike="noStrike" dirty="0">
                        <a:solidFill>
                          <a:schemeClr val="tx1"/>
                        </a:solidFill>
                        <a:latin typeface="+mn-lt"/>
                      </a:endParaRPr>
                    </a:p>
                  </a:txBody>
                  <a:tcPr marL="0" marR="0" marT="0" marB="0" anchor="b"/>
                </a:tc>
              </a:tr>
            </a:tbl>
          </a:graphicData>
        </a:graphic>
      </p:graphicFrame>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2032929"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3.2.1. CO2</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3.2.Parametri chimici</a:t>
            </a:r>
            <a:endParaRPr lang="en-US" dirty="0"/>
          </a:p>
        </p:txBody>
      </p:sp>
      <p:graphicFrame>
        <p:nvGraphicFramePr>
          <p:cNvPr id="8" name="Chart 7"/>
          <p:cNvGraphicFramePr/>
          <p:nvPr/>
        </p:nvGraphicFramePr>
        <p:xfrm>
          <a:off x="0" y="1371600"/>
          <a:ext cx="6219825" cy="34861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le 8"/>
          <p:cNvGraphicFramePr>
            <a:graphicFrameLocks noGrp="1"/>
          </p:cNvGraphicFramePr>
          <p:nvPr/>
        </p:nvGraphicFramePr>
        <p:xfrm>
          <a:off x="228600" y="4861560"/>
          <a:ext cx="5111115" cy="1005840"/>
        </p:xfrm>
        <a:graphic>
          <a:graphicData uri="http://schemas.openxmlformats.org/drawingml/2006/table">
            <a:tbl>
              <a:tblPr/>
              <a:tblGrid>
                <a:gridCol w="1447800"/>
                <a:gridCol w="1092066"/>
                <a:gridCol w="1285973"/>
                <a:gridCol w="1285276"/>
              </a:tblGrid>
              <a:tr h="725170">
                <a:tc>
                  <a:txBody>
                    <a:bodyPr/>
                    <a:lstStyle/>
                    <a:p>
                      <a:pPr marL="0" marR="0" algn="r">
                        <a:lnSpc>
                          <a:spcPct val="150000"/>
                        </a:lnSpc>
                        <a:spcBef>
                          <a:spcPts val="0"/>
                        </a:spcBef>
                        <a:spcAft>
                          <a:spcPts val="0"/>
                        </a:spcAft>
                      </a:pPr>
                      <a:r>
                        <a:rPr lang="ro-RO" sz="1100" b="1" dirty="0">
                          <a:latin typeface="Times New Roman"/>
                          <a:ea typeface="Times New Roman"/>
                          <a:cs typeface="Times New Roman"/>
                        </a:rPr>
                        <a:t>Punct de </a:t>
                      </a:r>
                      <a:endParaRPr lang="en-US" sz="1400" dirty="0">
                        <a:latin typeface="Calibri"/>
                        <a:ea typeface="Times New Roman"/>
                        <a:cs typeface="Times New Roman"/>
                      </a:endParaRPr>
                    </a:p>
                    <a:p>
                      <a:pPr marL="0" marR="0" algn="r">
                        <a:lnSpc>
                          <a:spcPct val="150000"/>
                        </a:lnSpc>
                        <a:spcBef>
                          <a:spcPts val="0"/>
                        </a:spcBef>
                        <a:spcAft>
                          <a:spcPts val="0"/>
                        </a:spcAft>
                      </a:pPr>
                      <a:r>
                        <a:rPr lang="ro-RO" sz="1100" b="1" dirty="0">
                          <a:latin typeface="Times New Roman"/>
                          <a:ea typeface="Times New Roman"/>
                          <a:cs typeface="Times New Roman"/>
                        </a:rPr>
                        <a:t>Măsurare</a:t>
                      </a:r>
                      <a:endParaRPr lang="en-US" sz="1400" dirty="0">
                        <a:latin typeface="Calibri"/>
                        <a:ea typeface="Times New Roman"/>
                        <a:cs typeface="Times New Roman"/>
                      </a:endParaRPr>
                    </a:p>
                    <a:p>
                      <a:pPr marL="0" marR="0">
                        <a:lnSpc>
                          <a:spcPct val="150000"/>
                        </a:lnSpc>
                        <a:spcBef>
                          <a:spcPts val="0"/>
                        </a:spcBef>
                        <a:spcAft>
                          <a:spcPts val="0"/>
                        </a:spcAft>
                      </a:pPr>
                      <a:r>
                        <a:rPr lang="ro-RO" sz="1100" b="1" dirty="0">
                          <a:latin typeface="Times New Roman"/>
                          <a:ea typeface="Times New Roman"/>
                          <a:cs typeface="Times New Roman"/>
                        </a:rPr>
                        <a:t>Unit. de măsură</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99CCFF"/>
                    </a:solidFill>
                  </a:tcPr>
                </a:tc>
                <a:tc>
                  <a:txBody>
                    <a:bodyPr/>
                    <a:lstStyle/>
                    <a:p>
                      <a:pPr marL="0" marR="0" algn="ctr">
                        <a:lnSpc>
                          <a:spcPct val="150000"/>
                        </a:lnSpc>
                        <a:spcBef>
                          <a:spcPts val="0"/>
                        </a:spcBef>
                        <a:spcAft>
                          <a:spcPts val="0"/>
                        </a:spcAft>
                      </a:pPr>
                      <a:r>
                        <a:rPr lang="ro-RO" sz="1100" b="1">
                          <a:latin typeface="Times New Roman"/>
                          <a:ea typeface="Times New Roman"/>
                          <a:cs typeface="Times New Roman"/>
                        </a:rPr>
                        <a:t>Mina Ghizela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50000"/>
                        </a:lnSpc>
                        <a:spcBef>
                          <a:spcPts val="0"/>
                        </a:spcBef>
                        <a:spcAft>
                          <a:spcPts val="0"/>
                        </a:spcAft>
                      </a:pPr>
                      <a:r>
                        <a:rPr lang="ro-RO" sz="1100" b="1">
                          <a:latin typeface="Times New Roman"/>
                          <a:ea typeface="Times New Roman"/>
                          <a:cs typeface="Times New Roman"/>
                        </a:rPr>
                        <a:t>Mina Rudolf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50000"/>
                        </a:lnSpc>
                        <a:spcBef>
                          <a:spcPts val="0"/>
                        </a:spcBef>
                        <a:spcAft>
                          <a:spcPts val="0"/>
                        </a:spcAft>
                      </a:pPr>
                      <a:r>
                        <a:rPr lang="ro-RO" sz="1100" b="1">
                          <a:latin typeface="Times New Roman"/>
                          <a:ea typeface="Times New Roman"/>
                          <a:cs typeface="Times New Roman"/>
                        </a:rPr>
                        <a:t>Mina Terezia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158115">
                <a:tc>
                  <a:txBody>
                    <a:bodyPr/>
                    <a:lstStyle/>
                    <a:p>
                      <a:pPr marL="0" marR="0" algn="ctr">
                        <a:lnSpc>
                          <a:spcPct val="150000"/>
                        </a:lnSpc>
                        <a:spcBef>
                          <a:spcPts val="0"/>
                        </a:spcBef>
                        <a:spcAft>
                          <a:spcPts val="0"/>
                        </a:spcAft>
                      </a:pPr>
                      <a:r>
                        <a:rPr lang="ro-RO" sz="1100" b="1">
                          <a:latin typeface="Times New Roman"/>
                          <a:ea typeface="Times New Roman"/>
                          <a:cs typeface="Times New Roman"/>
                        </a:rPr>
                        <a:t>mg/m</a:t>
                      </a:r>
                      <a:r>
                        <a:rPr lang="ro-RO" sz="1100" b="1" baseline="30000">
                          <a:latin typeface="Times New Roman"/>
                          <a:ea typeface="Times New Roman"/>
                          <a:cs typeface="Times New Roman"/>
                        </a:rPr>
                        <a:t>3</a:t>
                      </a:r>
                      <a:r>
                        <a:rPr lang="ro-RO" sz="1100" b="1">
                          <a:latin typeface="Times New Roman"/>
                          <a:ea typeface="Times New Roman"/>
                          <a:cs typeface="Times New Roman"/>
                        </a:rPr>
                        <a:t>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50000"/>
                        </a:lnSpc>
                        <a:spcBef>
                          <a:spcPts val="0"/>
                        </a:spcBef>
                        <a:spcAft>
                          <a:spcPts val="0"/>
                        </a:spcAft>
                      </a:pPr>
                      <a:r>
                        <a:rPr lang="ro-RO" sz="1100">
                          <a:latin typeface="Times New Roman"/>
                          <a:ea typeface="Times New Roman"/>
                          <a:cs typeface="Times New Roman"/>
                        </a:rPr>
                        <a:t>15883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ro-RO" sz="1100">
                          <a:latin typeface="Times New Roman"/>
                          <a:ea typeface="Times New Roman"/>
                          <a:cs typeface="Times New Roman"/>
                        </a:rPr>
                        <a:t>17283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ro-RO" sz="1100" dirty="0">
                          <a:latin typeface="Times New Roman"/>
                          <a:ea typeface="Times New Roman"/>
                          <a:cs typeface="Times New Roman"/>
                        </a:rPr>
                        <a:t>17683</a:t>
                      </a:r>
                      <a:endParaRPr lang="en-US" sz="14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9"/>
          <p:cNvSpPr/>
          <p:nvPr/>
        </p:nvSpPr>
        <p:spPr>
          <a:xfrm>
            <a:off x="457200" y="6015335"/>
            <a:ext cx="4572000" cy="461665"/>
          </a:xfrm>
          <a:prstGeom prst="rect">
            <a:avLst/>
          </a:prstGeom>
        </p:spPr>
        <p:txBody>
          <a:bodyPr>
            <a:spAutoFit/>
          </a:bodyPr>
          <a:lstStyle/>
          <a:p>
            <a:pPr algn="ctr"/>
            <a:r>
              <a:rPr lang="ro-RO" sz="1200" dirty="0" smtClean="0"/>
              <a:t>Concentraţia de CO</a:t>
            </a:r>
            <a:r>
              <a:rPr lang="ro-RO" sz="1200" baseline="-25000" dirty="0" smtClean="0"/>
              <a:t>2</a:t>
            </a:r>
            <a:r>
              <a:rPr lang="ro-RO" sz="1200" dirty="0" smtClean="0"/>
              <a:t> determinată prin metoda  fotoacustică în IR (</a:t>
            </a:r>
            <a:r>
              <a:rPr lang="en-US" sz="1200" dirty="0" smtClean="0"/>
              <a:t>10.08.2010)</a:t>
            </a:r>
            <a:endParaRPr lang="en-US" sz="1200" dirty="0"/>
          </a:p>
        </p:txBody>
      </p:sp>
      <p:graphicFrame>
        <p:nvGraphicFramePr>
          <p:cNvPr id="11" name="Chart 10"/>
          <p:cNvGraphicFramePr/>
          <p:nvPr/>
        </p:nvGraphicFramePr>
        <p:xfrm>
          <a:off x="5053012" y="1495425"/>
          <a:ext cx="4090988" cy="3381375"/>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p:cNvSpPr/>
          <p:nvPr/>
        </p:nvSpPr>
        <p:spPr>
          <a:xfrm>
            <a:off x="5638800" y="1266825"/>
            <a:ext cx="3581400" cy="461665"/>
          </a:xfrm>
          <a:prstGeom prst="rect">
            <a:avLst/>
          </a:prstGeom>
        </p:spPr>
        <p:txBody>
          <a:bodyPr wrap="square">
            <a:spAutoFit/>
          </a:bodyPr>
          <a:lstStyle/>
          <a:p>
            <a:pPr algn="ctr"/>
            <a:r>
              <a:rPr lang="ro-RO" sz="1200" b="1" dirty="0" smtClean="0"/>
              <a:t>Corelaţia dintre concentraţia </a:t>
            </a:r>
            <a:r>
              <a:rPr lang="en-US" sz="1200" b="1" dirty="0" smtClean="0"/>
              <a:t>de CO2 </a:t>
            </a:r>
            <a:r>
              <a:rPr lang="ro-RO" sz="1200" b="1" dirty="0" smtClean="0"/>
              <a:t>din Mina Rudolf şi numărul vizitatorilor</a:t>
            </a:r>
            <a:endParaRPr lang="en-US" sz="1200" b="1" dirty="0"/>
          </a:p>
        </p:txBody>
      </p:sp>
      <p:sp>
        <p:nvSpPr>
          <p:cNvPr id="13" name="Dreptunghi rotunjit 20"/>
          <p:cNvSpPr/>
          <p:nvPr/>
        </p:nvSpPr>
        <p:spPr>
          <a:xfrm>
            <a:off x="5943600" y="4953000"/>
            <a:ext cx="2971800" cy="914400"/>
          </a:xfrm>
          <a:prstGeom prst="roundRect">
            <a:avLst/>
          </a:prstGeom>
          <a:ln>
            <a:solidFill>
              <a:schemeClr val="accent1"/>
            </a:solidFill>
          </a:ln>
        </p:spPr>
        <p:style>
          <a:lnRef idx="1">
            <a:schemeClr val="dk1"/>
          </a:lnRef>
          <a:fillRef idx="2">
            <a:schemeClr val="dk1"/>
          </a:fillRef>
          <a:effectRef idx="1">
            <a:schemeClr val="dk1"/>
          </a:effectRef>
          <a:fontRef idx="minor">
            <a:schemeClr val="dk1"/>
          </a:fontRef>
        </p:style>
        <p:txBody>
          <a:bodyPr anchor="ctr"/>
          <a:lstStyle/>
          <a:p>
            <a:pPr algn="ctr">
              <a:defRPr/>
            </a:pPr>
            <a:r>
              <a:rPr lang="en-US" sz="1600" dirty="0" err="1" smtClean="0"/>
              <a:t>Valori</a:t>
            </a:r>
            <a:r>
              <a:rPr lang="en-US" sz="1600" dirty="0" smtClean="0"/>
              <a:t> ale CO</a:t>
            </a:r>
            <a:r>
              <a:rPr lang="en-US" sz="1600" baseline="-25000" dirty="0" smtClean="0"/>
              <a:t>2</a:t>
            </a:r>
            <a:r>
              <a:rPr lang="en-US" sz="1600" dirty="0" smtClean="0"/>
              <a:t> in </a:t>
            </a:r>
            <a:r>
              <a:rPr lang="en-US" sz="1600" dirty="0"/>
              <a:t>1989 :</a:t>
            </a:r>
          </a:p>
          <a:p>
            <a:pPr algn="ctr">
              <a:defRPr/>
            </a:pPr>
            <a:r>
              <a:rPr lang="ro-RO" sz="1600" dirty="0" smtClean="0"/>
              <a:t>724.16 </a:t>
            </a:r>
            <a:r>
              <a:rPr lang="ro-RO" sz="1600" dirty="0"/>
              <a:t>– </a:t>
            </a:r>
            <a:r>
              <a:rPr lang="ro-RO" sz="1600" dirty="0" smtClean="0"/>
              <a:t>840.19 </a:t>
            </a:r>
            <a:r>
              <a:rPr lang="en-US" sz="1600" dirty="0" smtClean="0"/>
              <a:t>mg/m</a:t>
            </a:r>
            <a:r>
              <a:rPr lang="en-US" sz="1600" baseline="30000" dirty="0" smtClean="0"/>
              <a:t>3</a:t>
            </a:r>
            <a:r>
              <a:rPr lang="ro-RO" sz="1600" dirty="0" smtClean="0"/>
              <a:t> </a:t>
            </a:r>
            <a:endParaRPr lang="en-US" sz="1600" dirty="0"/>
          </a:p>
        </p:txBody>
      </p:sp>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text 1"/>
          <p:cNvSpPr>
            <a:spLocks noGrp="1"/>
          </p:cNvSpPr>
          <p:nvPr>
            <p:ph type="body" idx="1"/>
          </p:nvPr>
        </p:nvSpPr>
        <p:spPr>
          <a:xfrm>
            <a:off x="5562600" y="2438400"/>
            <a:ext cx="2895600" cy="357188"/>
          </a:xfrm>
        </p:spPr>
        <p:txBody>
          <a:bodyPr rtlCol="0">
            <a:normAutofit fontScale="92500" lnSpcReduction="10000"/>
          </a:bodyPr>
          <a:lstStyle/>
          <a:p>
            <a:pPr eaLnBrk="1" fontAlgn="auto" hangingPunct="1">
              <a:spcAft>
                <a:spcPts val="0"/>
              </a:spcAft>
              <a:buFont typeface="Arial" pitchFamily="34" charset="0"/>
              <a:buNone/>
              <a:defRPr/>
            </a:pPr>
            <a:r>
              <a:rPr lang="en-US" dirty="0" smtClean="0">
                <a:solidFill>
                  <a:schemeClr val="tx1"/>
                </a:solidFill>
              </a:rPr>
              <a:t>0 </a:t>
            </a:r>
            <a:r>
              <a:rPr lang="en-US" dirty="0" err="1" smtClean="0">
                <a:solidFill>
                  <a:schemeClr val="tx1"/>
                </a:solidFill>
              </a:rPr>
              <a:t>ppm</a:t>
            </a:r>
            <a:r>
              <a:rPr lang="en-US" dirty="0" smtClean="0">
                <a:solidFill>
                  <a:schemeClr val="tx1"/>
                </a:solidFill>
              </a:rPr>
              <a:t> </a:t>
            </a:r>
            <a:endParaRPr lang="en-US" dirty="0">
              <a:solidFill>
                <a:schemeClr val="tx1"/>
              </a:solidFill>
            </a:endParaRPr>
          </a:p>
        </p:txBody>
      </p:sp>
      <p:sp>
        <p:nvSpPr>
          <p:cNvPr id="7" name="Substituent text 1"/>
          <p:cNvSpPr txBox="1">
            <a:spLocks/>
          </p:cNvSpPr>
          <p:nvPr/>
        </p:nvSpPr>
        <p:spPr>
          <a:xfrm>
            <a:off x="228600" y="2667000"/>
            <a:ext cx="7543800" cy="2719388"/>
          </a:xfrm>
          <a:prstGeom prst="rect">
            <a:avLst/>
          </a:prstGeom>
        </p:spPr>
        <p:txBody>
          <a:bodyPr anchor="b"/>
          <a:lstStyle/>
          <a:p>
            <a:pPr fontAlgn="auto">
              <a:spcBef>
                <a:spcPct val="20000"/>
              </a:spcBef>
              <a:spcAft>
                <a:spcPts val="0"/>
              </a:spcAft>
              <a:buFont typeface="Wingdings" pitchFamily="2" charset="2"/>
              <a:buChar char="Ø"/>
              <a:defRPr/>
            </a:pPr>
            <a:r>
              <a:rPr lang="en-US" sz="2000" dirty="0">
                <a:latin typeface="+mn-lt"/>
                <a:cs typeface="+mn-cs"/>
              </a:rPr>
              <a:t> </a:t>
            </a:r>
            <a:r>
              <a:rPr lang="en-US" sz="2000" b="1" dirty="0">
                <a:latin typeface="+mn-lt"/>
                <a:cs typeface="+mn-cs"/>
              </a:rPr>
              <a:t>SO</a:t>
            </a:r>
            <a:r>
              <a:rPr lang="en-US" sz="2000" b="1" baseline="-25000" dirty="0">
                <a:latin typeface="+mn-lt"/>
                <a:cs typeface="+mn-cs"/>
              </a:rPr>
              <a:t>2</a:t>
            </a:r>
          </a:p>
          <a:p>
            <a:pPr fontAlgn="auto">
              <a:spcBef>
                <a:spcPct val="20000"/>
              </a:spcBef>
              <a:spcAft>
                <a:spcPts val="0"/>
              </a:spcAft>
              <a:defRPr/>
            </a:pPr>
            <a:r>
              <a:rPr lang="en-US" sz="2000" dirty="0">
                <a:latin typeface="+mn-lt"/>
              </a:rPr>
              <a:t>- In 1989: 0,2-0,8 mg/m</a:t>
            </a:r>
            <a:r>
              <a:rPr lang="en-US" sz="2000" baseline="30000" dirty="0">
                <a:latin typeface="+mn-lt"/>
              </a:rPr>
              <a:t>3</a:t>
            </a:r>
            <a:endParaRPr lang="en-US" sz="2000" baseline="-25000" dirty="0">
              <a:latin typeface="+mn-lt"/>
              <a:cs typeface="+mn-cs"/>
            </a:endParaRPr>
          </a:p>
          <a:p>
            <a:pPr fontAlgn="auto">
              <a:spcBef>
                <a:spcPct val="20000"/>
              </a:spcBef>
              <a:spcAft>
                <a:spcPts val="0"/>
              </a:spcAft>
              <a:buFont typeface="Wingdings" pitchFamily="2" charset="2"/>
              <a:buChar char="Ø"/>
              <a:defRPr/>
            </a:pPr>
            <a:r>
              <a:rPr lang="en-US" sz="2000" b="1" dirty="0">
                <a:latin typeface="+mn-lt"/>
                <a:cs typeface="+mn-cs"/>
              </a:rPr>
              <a:t>NO</a:t>
            </a:r>
            <a:r>
              <a:rPr lang="en-US" sz="2000" b="1" baseline="-25000" dirty="0">
                <a:latin typeface="+mn-lt"/>
                <a:cs typeface="+mn-cs"/>
              </a:rPr>
              <a:t>2</a:t>
            </a:r>
          </a:p>
          <a:p>
            <a:pPr fontAlgn="auto">
              <a:spcBef>
                <a:spcPct val="20000"/>
              </a:spcBef>
              <a:spcAft>
                <a:spcPts val="0"/>
              </a:spcAft>
              <a:buFontTx/>
              <a:buChar char="-"/>
              <a:defRPr/>
            </a:pPr>
            <a:r>
              <a:rPr lang="en-US" sz="2000" dirty="0">
                <a:latin typeface="+mn-lt"/>
              </a:rPr>
              <a:t>In 1989: 0,03 mg/m</a:t>
            </a:r>
            <a:r>
              <a:rPr lang="en-US" sz="2000" baseline="30000" dirty="0">
                <a:latin typeface="+mn-lt"/>
              </a:rPr>
              <a:t>3</a:t>
            </a:r>
            <a:r>
              <a:rPr lang="en-US" sz="2000" dirty="0">
                <a:latin typeface="+mn-lt"/>
              </a:rPr>
              <a:t> (0,01 </a:t>
            </a:r>
            <a:r>
              <a:rPr lang="en-US" sz="2000" dirty="0" err="1">
                <a:latin typeface="+mn-lt"/>
              </a:rPr>
              <a:t>ppm</a:t>
            </a:r>
            <a:r>
              <a:rPr lang="en-US" sz="2000" dirty="0">
                <a:latin typeface="+mn-lt"/>
              </a:rPr>
              <a:t>)</a:t>
            </a:r>
          </a:p>
          <a:p>
            <a:pPr fontAlgn="auto">
              <a:spcBef>
                <a:spcPct val="20000"/>
              </a:spcBef>
              <a:spcAft>
                <a:spcPts val="0"/>
              </a:spcAft>
              <a:buFontTx/>
              <a:buChar char="-"/>
              <a:defRPr/>
            </a:pPr>
            <a:r>
              <a:rPr lang="en-US" sz="2000" dirty="0">
                <a:latin typeface="+mn-lt"/>
              </a:rPr>
              <a:t> </a:t>
            </a:r>
            <a:r>
              <a:rPr lang="en-US" sz="2000" dirty="0">
                <a:latin typeface="+mn-lt"/>
                <a:cs typeface="Arial" pitchFamily="34" charset="0"/>
              </a:rPr>
              <a:t>OSHA PEL - 5 </a:t>
            </a:r>
            <a:r>
              <a:rPr lang="en-US" sz="2000" dirty="0" err="1">
                <a:latin typeface="+mn-lt"/>
                <a:cs typeface="Arial" pitchFamily="34" charset="0"/>
              </a:rPr>
              <a:t>ppm</a:t>
            </a:r>
            <a:r>
              <a:rPr lang="en-US" sz="2000" dirty="0">
                <a:latin typeface="+mn-lt"/>
                <a:cs typeface="Arial" pitchFamily="34" charset="0"/>
              </a:rPr>
              <a:t> </a:t>
            </a:r>
            <a:endParaRPr lang="en-US" sz="2000" baseline="-25000" dirty="0">
              <a:latin typeface="+mn-lt"/>
              <a:cs typeface="+mn-cs"/>
            </a:endParaRPr>
          </a:p>
          <a:p>
            <a:pPr fontAlgn="auto">
              <a:spcBef>
                <a:spcPct val="20000"/>
              </a:spcBef>
              <a:spcAft>
                <a:spcPts val="0"/>
              </a:spcAft>
              <a:buFont typeface="Wingdings" pitchFamily="2" charset="2"/>
              <a:buChar char="Ø"/>
              <a:defRPr/>
            </a:pPr>
            <a:r>
              <a:rPr lang="en-US" sz="2000" b="1" dirty="0">
                <a:latin typeface="+mn-lt"/>
                <a:cs typeface="+mn-cs"/>
              </a:rPr>
              <a:t>CH</a:t>
            </a:r>
            <a:r>
              <a:rPr lang="en-US" sz="2000" b="1" baseline="-25000" dirty="0">
                <a:latin typeface="+mn-lt"/>
                <a:cs typeface="+mn-cs"/>
              </a:rPr>
              <a:t>4</a:t>
            </a:r>
          </a:p>
          <a:p>
            <a:pPr fontAlgn="auto">
              <a:spcBef>
                <a:spcPct val="20000"/>
              </a:spcBef>
              <a:spcAft>
                <a:spcPts val="0"/>
              </a:spcAft>
              <a:defRPr/>
            </a:pPr>
            <a:endParaRPr lang="en-US" sz="2000" baseline="-25000" dirty="0">
              <a:latin typeface="+mn-lt"/>
              <a:cs typeface="+mn-cs"/>
            </a:endParaRPr>
          </a:p>
          <a:p>
            <a:pPr fontAlgn="auto">
              <a:spcBef>
                <a:spcPct val="20000"/>
              </a:spcBef>
              <a:spcAft>
                <a:spcPts val="0"/>
              </a:spcAft>
              <a:defRPr/>
            </a:pPr>
            <a:endParaRPr lang="en-US" sz="2000" baseline="-25000" dirty="0">
              <a:latin typeface="+mn-lt"/>
              <a:cs typeface="+mn-cs"/>
            </a:endParaRPr>
          </a:p>
          <a:p>
            <a:pPr fontAlgn="auto">
              <a:spcBef>
                <a:spcPct val="20000"/>
              </a:spcBef>
              <a:spcAft>
                <a:spcPts val="0"/>
              </a:spcAft>
              <a:defRPr/>
            </a:pPr>
            <a:endParaRPr lang="en-US" sz="2000" baseline="-25000" dirty="0">
              <a:latin typeface="+mn-lt"/>
              <a:cs typeface="+mn-cs"/>
            </a:endParaRPr>
          </a:p>
          <a:p>
            <a:pPr fontAlgn="auto">
              <a:spcBef>
                <a:spcPct val="20000"/>
              </a:spcBef>
              <a:spcAft>
                <a:spcPts val="0"/>
              </a:spcAft>
              <a:buFont typeface="Wingdings" pitchFamily="2" charset="2"/>
              <a:buChar char="Ø"/>
              <a:defRPr/>
            </a:pPr>
            <a:r>
              <a:rPr lang="en-US" sz="2000" b="1" dirty="0" smtClean="0">
                <a:solidFill>
                  <a:schemeClr val="bg1"/>
                </a:solidFill>
                <a:latin typeface="+mn-lt"/>
                <a:cs typeface="+mn-cs"/>
              </a:rPr>
              <a:t>CO</a:t>
            </a:r>
            <a:r>
              <a:rPr lang="en-US" sz="2000" b="1" baseline="-25000" dirty="0" smtClean="0">
                <a:solidFill>
                  <a:schemeClr val="bg1"/>
                </a:solidFill>
                <a:latin typeface="+mn-lt"/>
                <a:cs typeface="+mn-cs"/>
              </a:rPr>
              <a:t> </a:t>
            </a:r>
            <a:endParaRPr lang="en-US" sz="2000" b="1" baseline="-25000" dirty="0">
              <a:solidFill>
                <a:schemeClr val="bg1"/>
              </a:solidFill>
              <a:latin typeface="+mn-lt"/>
              <a:cs typeface="+mn-cs"/>
            </a:endParaRPr>
          </a:p>
        </p:txBody>
      </p:sp>
      <p:cxnSp>
        <p:nvCxnSpPr>
          <p:cNvPr id="11" name="Conector cotit 10"/>
          <p:cNvCxnSpPr/>
          <p:nvPr/>
        </p:nvCxnSpPr>
        <p:spPr>
          <a:xfrm>
            <a:off x="1066800" y="2286000"/>
            <a:ext cx="4343400" cy="228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ector cotit 12"/>
          <p:cNvCxnSpPr/>
          <p:nvPr/>
        </p:nvCxnSpPr>
        <p:spPr>
          <a:xfrm flipV="1">
            <a:off x="1066800" y="2743200"/>
            <a:ext cx="4343400" cy="3048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ector drept cu săgeată 14"/>
          <p:cNvCxnSpPr/>
          <p:nvPr/>
        </p:nvCxnSpPr>
        <p:spPr>
          <a:xfrm>
            <a:off x="990600" y="4189413"/>
            <a:ext cx="44958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Substituent text 1"/>
          <p:cNvSpPr txBox="1">
            <a:spLocks/>
          </p:cNvSpPr>
          <p:nvPr/>
        </p:nvSpPr>
        <p:spPr bwMode="auto">
          <a:xfrm>
            <a:off x="5486400" y="3886200"/>
            <a:ext cx="4038600" cy="838200"/>
          </a:xfrm>
          <a:prstGeom prst="rect">
            <a:avLst/>
          </a:prstGeom>
          <a:noFill/>
          <a:ln w="9525">
            <a:noFill/>
            <a:miter lim="800000"/>
            <a:headEnd/>
            <a:tailEnd/>
          </a:ln>
        </p:spPr>
        <p:txBody>
          <a:bodyPr anchor="b"/>
          <a:lstStyle/>
          <a:p>
            <a:pPr fontAlgn="auto">
              <a:spcBef>
                <a:spcPct val="20000"/>
              </a:spcBef>
              <a:spcAft>
                <a:spcPts val="0"/>
              </a:spcAft>
              <a:buFont typeface="Arial" pitchFamily="34" charset="0"/>
              <a:buNone/>
              <a:defRPr/>
            </a:pPr>
            <a:r>
              <a:rPr lang="en-US" sz="2000" dirty="0">
                <a:latin typeface="+mn-lt"/>
                <a:cs typeface="+mn-cs"/>
              </a:rPr>
              <a:t>70 </a:t>
            </a:r>
            <a:r>
              <a:rPr lang="en-US" sz="2000" dirty="0" err="1">
                <a:latin typeface="+mn-lt"/>
                <a:cs typeface="+mn-cs"/>
              </a:rPr>
              <a:t>ppm</a:t>
            </a:r>
            <a:r>
              <a:rPr lang="en-US" sz="2000" dirty="0">
                <a:latin typeface="+mn-lt"/>
                <a:cs typeface="+mn-cs"/>
              </a:rPr>
              <a:t> </a:t>
            </a:r>
            <a:r>
              <a:rPr lang="en-US" sz="2000" dirty="0" smtClean="0">
                <a:latin typeface="+mn-lt"/>
                <a:cs typeface="+mn-cs"/>
              </a:rPr>
              <a:t>–Mina Rudolf</a:t>
            </a:r>
            <a:endParaRPr lang="en-US" sz="2000" dirty="0">
              <a:latin typeface="+mn-lt"/>
              <a:cs typeface="+mn-cs"/>
            </a:endParaRPr>
          </a:p>
          <a:p>
            <a:pPr fontAlgn="auto">
              <a:spcBef>
                <a:spcPct val="20000"/>
              </a:spcBef>
              <a:spcAft>
                <a:spcPts val="0"/>
              </a:spcAft>
              <a:buFont typeface="Arial" pitchFamily="34" charset="0"/>
              <a:buNone/>
              <a:defRPr/>
            </a:pPr>
            <a:r>
              <a:rPr lang="en-US" sz="2000" dirty="0">
                <a:latin typeface="+mn-lt"/>
                <a:cs typeface="+mn-cs"/>
              </a:rPr>
              <a:t>50 </a:t>
            </a:r>
            <a:r>
              <a:rPr lang="en-US" sz="2000" dirty="0" err="1">
                <a:latin typeface="+mn-lt"/>
                <a:cs typeface="+mn-cs"/>
              </a:rPr>
              <a:t>ppm</a:t>
            </a:r>
            <a:r>
              <a:rPr lang="en-US" sz="2000" dirty="0">
                <a:latin typeface="+mn-lt"/>
                <a:cs typeface="+mn-cs"/>
              </a:rPr>
              <a:t> – </a:t>
            </a:r>
            <a:r>
              <a:rPr lang="en-US" sz="2000" dirty="0" smtClean="0">
                <a:latin typeface="+mn-lt"/>
                <a:cs typeface="+mn-cs"/>
              </a:rPr>
              <a:t>Min</a:t>
            </a:r>
            <a:r>
              <a:rPr lang="ro-RO" sz="2000" dirty="0" smtClean="0">
                <a:latin typeface="+mn-lt"/>
                <a:cs typeface="+mn-cs"/>
              </a:rPr>
              <a:t>ele</a:t>
            </a:r>
            <a:r>
              <a:rPr lang="en-US" sz="2000" dirty="0" smtClean="0">
                <a:latin typeface="+mn-lt"/>
                <a:cs typeface="+mn-cs"/>
              </a:rPr>
              <a:t> </a:t>
            </a:r>
            <a:r>
              <a:rPr lang="en-US" sz="2000" dirty="0" err="1" smtClean="0">
                <a:latin typeface="+mn-lt"/>
                <a:cs typeface="+mn-cs"/>
              </a:rPr>
              <a:t>Terezia</a:t>
            </a:r>
            <a:r>
              <a:rPr lang="en-US" sz="2000" dirty="0" smtClean="0">
                <a:latin typeface="+mn-lt"/>
                <a:cs typeface="+mn-cs"/>
              </a:rPr>
              <a:t> </a:t>
            </a:r>
            <a:r>
              <a:rPr lang="ro-RO" sz="2000" dirty="0" smtClean="0">
                <a:latin typeface="+mn-lt"/>
                <a:cs typeface="+mn-cs"/>
              </a:rPr>
              <a:t>şi</a:t>
            </a:r>
            <a:r>
              <a:rPr lang="en-US" sz="2000" dirty="0" smtClean="0">
                <a:latin typeface="+mn-lt"/>
                <a:cs typeface="+mn-cs"/>
              </a:rPr>
              <a:t> </a:t>
            </a:r>
            <a:r>
              <a:rPr lang="ro-RO" sz="2000" dirty="0" smtClean="0">
                <a:latin typeface="+mn-lt"/>
                <a:cs typeface="+mn-cs"/>
              </a:rPr>
              <a:t>  </a:t>
            </a:r>
            <a:r>
              <a:rPr lang="ro-RO" sz="2000" dirty="0" smtClean="0"/>
              <a:t>G</a:t>
            </a:r>
            <a:r>
              <a:rPr lang="en-US" sz="2000" dirty="0" err="1" smtClean="0">
                <a:latin typeface="+mn-lt"/>
                <a:cs typeface="+mn-cs"/>
              </a:rPr>
              <a:t>hizela</a:t>
            </a:r>
            <a:endParaRPr lang="en-US" sz="2000" dirty="0">
              <a:latin typeface="+mn-lt"/>
              <a:cs typeface="+mn-cs"/>
            </a:endParaRPr>
          </a:p>
        </p:txBody>
      </p:sp>
      <p:sp>
        <p:nvSpPr>
          <p:cNvPr id="17" name="Dreptunghi rotunjit 16"/>
          <p:cNvSpPr/>
          <p:nvPr/>
        </p:nvSpPr>
        <p:spPr>
          <a:xfrm>
            <a:off x="5562600" y="1752600"/>
            <a:ext cx="762000" cy="381000"/>
          </a:xfrm>
          <a:prstGeom prst="roundRect">
            <a:avLst/>
          </a:prstGeom>
          <a:gradFill>
            <a:gsLst>
              <a:gs pos="0">
                <a:srgbClr val="5E9EFF"/>
              </a:gs>
              <a:gs pos="39999">
                <a:srgbClr val="85C2FF"/>
              </a:gs>
              <a:gs pos="70000">
                <a:srgbClr val="C4D6EB"/>
              </a:gs>
              <a:gs pos="100000">
                <a:srgbClr val="FFEBFA"/>
              </a:gs>
            </a:gsLst>
            <a:lin ang="16200000" scaled="0"/>
          </a:gradFill>
        </p:spPr>
        <p:style>
          <a:lnRef idx="1">
            <a:schemeClr val="dk1"/>
          </a:lnRef>
          <a:fillRef idx="2">
            <a:schemeClr val="dk1"/>
          </a:fillRef>
          <a:effectRef idx="1">
            <a:schemeClr val="dk1"/>
          </a:effectRef>
          <a:fontRef idx="minor">
            <a:schemeClr val="dk1"/>
          </a:fontRef>
        </p:style>
        <p:txBody>
          <a:bodyPr anchor="ctr"/>
          <a:lstStyle/>
          <a:p>
            <a:pPr algn="ctr">
              <a:defRPr/>
            </a:pPr>
            <a:r>
              <a:rPr lang="en-US" dirty="0"/>
              <a:t>2010</a:t>
            </a:r>
          </a:p>
        </p:txBody>
      </p:sp>
      <p:cxnSp>
        <p:nvCxnSpPr>
          <p:cNvPr id="19" name="Conector drept cu săgeată 18"/>
          <p:cNvCxnSpPr/>
          <p:nvPr/>
        </p:nvCxnSpPr>
        <p:spPr>
          <a:xfrm rot="5400000">
            <a:off x="5828507" y="2323306"/>
            <a:ext cx="2286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8"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20" name="Rectangle 19"/>
          <p:cNvSpPr/>
          <p:nvPr/>
        </p:nvSpPr>
        <p:spPr>
          <a:xfrm>
            <a:off x="228600" y="838200"/>
            <a:ext cx="4115230"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3.2.2. SO2, NO2, CH4</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2" name="Folded Corner 21"/>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3.2.Parametri chimici</a:t>
            </a:r>
            <a:endParaRPr lang="en-US" dirty="0"/>
          </a:p>
        </p:txBody>
      </p:sp>
      <p:sp>
        <p:nvSpPr>
          <p:cNvPr id="24" name="Footer Placeholder 3"/>
          <p:cNvSpPr>
            <a:spLocks noGrp="1"/>
          </p:cNvSpPr>
          <p:nvPr>
            <p:ph type="ftr" sz="quarter" idx="11"/>
          </p:nvPr>
        </p:nvSpPr>
        <p:spPr>
          <a:xfrm>
            <a:off x="3124200" y="6356350"/>
            <a:ext cx="2895600" cy="365125"/>
          </a:xfrm>
        </p:spPr>
        <p:txBody>
          <a:bodyPr/>
          <a:lstStyle/>
          <a:p>
            <a:r>
              <a:rPr lang="en-US" smtClean="0"/>
              <a:t>iulie 2012, Turda</a:t>
            </a:r>
            <a:endParaRPr lang="en-US" dirty="0"/>
          </a:p>
        </p:txBody>
      </p:sp>
    </p:spTree>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5" descr="http://1.bp.blogspot.com/_Dt1CF12fymA/S8XBMq1_vJI/AAAAAAAADqg/-ZGQONrdDMU/s1600/salina1.jpg"/>
          <p:cNvPicPr>
            <a:picLocks noChangeAspect="1" noChangeArrowheads="1"/>
          </p:cNvPicPr>
          <p:nvPr/>
        </p:nvPicPr>
        <p:blipFill>
          <a:blip r:embed="rId2">
            <a:lum bright="70000" contrast="-70000"/>
          </a:blip>
          <a:srcRect/>
          <a:stretch>
            <a:fillRect/>
          </a:stretch>
        </p:blipFill>
        <p:spPr bwMode="auto">
          <a:xfrm>
            <a:off x="0" y="0"/>
            <a:ext cx="9144000" cy="7040563"/>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US" smtClean="0"/>
              <a:t>iulie 2012, Turda</a:t>
            </a:r>
            <a:endParaRPr lang="en-US" dirty="0"/>
          </a:p>
        </p:txBody>
      </p:sp>
      <p:sp>
        <p:nvSpPr>
          <p:cNvPr id="9" name="Rectangle 7"/>
          <p:cNvSpPr>
            <a:spLocks noChangeArrowheads="1"/>
          </p:cNvSpPr>
          <p:nvPr/>
        </p:nvSpPr>
        <p:spPr bwMode="auto">
          <a:xfrm>
            <a:off x="3846722" y="152400"/>
            <a:ext cx="1568058" cy="646331"/>
          </a:xfrm>
          <a:prstGeom prst="rect">
            <a:avLst/>
          </a:prstGeom>
          <a:noFill/>
          <a:ln w="9525">
            <a:noFill/>
            <a:miter lim="800000"/>
            <a:headEnd/>
            <a:tailEnd/>
          </a:ln>
          <a:effectLst>
            <a:outerShdw blurRad="50800" dist="38100" dir="16200000" rotWithShape="0">
              <a:prstClr val="black">
                <a:alpha val="40000"/>
              </a:prstClr>
            </a:outerShdw>
          </a:effectLst>
        </p:spPr>
        <p:txBody>
          <a:bodyPr wrap="none" anchor="ctr">
            <a:spAutoFit/>
          </a:bodyPr>
          <a:lstStyle/>
          <a:p>
            <a:pPr algn="ctr">
              <a:defRPr/>
            </a:pPr>
            <a:r>
              <a:rPr lang="ro-RO" sz="3600" b="1" dirty="0" smtClean="0">
                <a:effectLst>
                  <a:outerShdw blurRad="38100" dist="38100" dir="2700000" algn="tl">
                    <a:srgbClr val="000000">
                      <a:alpha val="43137"/>
                    </a:srgbClr>
                  </a:outerShdw>
                </a:effectLst>
                <a:latin typeface="Poor Richard" pitchFamily="18" charset="0"/>
                <a:cs typeface="Arial" pitchFamily="34" charset="0"/>
              </a:rPr>
              <a:t>Cuprins</a:t>
            </a:r>
            <a:endParaRPr lang="ro-RO" sz="3600" b="1" dirty="0">
              <a:effectLst>
                <a:outerShdw blurRad="38100" dist="38100" dir="2700000" algn="tl">
                  <a:srgbClr val="000000">
                    <a:alpha val="43137"/>
                  </a:srgbClr>
                </a:outerShdw>
              </a:effectLst>
              <a:latin typeface="Poor Richard" pitchFamily="18" charset="0"/>
              <a:cs typeface="Arial" pitchFamily="34" charset="0"/>
            </a:endParaRPr>
          </a:p>
        </p:txBody>
      </p:sp>
      <p:sp>
        <p:nvSpPr>
          <p:cNvPr id="14" name="Content Placeholder 13"/>
          <p:cNvSpPr>
            <a:spLocks noGrp="1"/>
          </p:cNvSpPr>
          <p:nvPr>
            <p:ph idx="1"/>
          </p:nvPr>
        </p:nvSpPr>
        <p:spPr>
          <a:xfrm>
            <a:off x="533400" y="762000"/>
            <a:ext cx="8001000" cy="5410200"/>
          </a:xfrm>
        </p:spPr>
        <p:txBody>
          <a:bodyPr>
            <a:noAutofit/>
          </a:bodyPr>
          <a:lstStyle/>
          <a:p>
            <a:pPr marL="514350" lvl="0" indent="-514350">
              <a:buFont typeface="+mj-lt"/>
              <a:buAutoNum type="romanUcPeriod"/>
            </a:pPr>
            <a:r>
              <a:rPr lang="ro-RO" sz="1800" b="1" dirty="0" smtClean="0"/>
              <a:t>Introducere</a:t>
            </a:r>
            <a:endParaRPr lang="en-US" sz="1200" dirty="0" smtClean="0"/>
          </a:p>
          <a:p>
            <a:pPr marL="1314450" lvl="2" indent="-514350">
              <a:buNone/>
            </a:pPr>
            <a:r>
              <a:rPr lang="ro-RO" sz="1600" dirty="0" smtClean="0"/>
              <a:t>1.1. Premisele şi contextul cercetării</a:t>
            </a:r>
            <a:endParaRPr lang="en-US" sz="1600" dirty="0" smtClean="0"/>
          </a:p>
          <a:p>
            <a:pPr marL="1314450" lvl="2" indent="-514350">
              <a:buNone/>
            </a:pPr>
            <a:r>
              <a:rPr lang="ro-RO" sz="1600" dirty="0" smtClean="0"/>
              <a:t>1.2. Obiectivele cercetării</a:t>
            </a:r>
            <a:endParaRPr lang="en-US" sz="1800" dirty="0" smtClean="0"/>
          </a:p>
          <a:p>
            <a:pPr marL="514350" lvl="0" indent="-514350">
              <a:buFont typeface="+mj-lt"/>
              <a:buAutoNum type="romanUcPeriod"/>
            </a:pPr>
            <a:r>
              <a:rPr lang="ro-RO" sz="1800" b="1" dirty="0" smtClean="0"/>
              <a:t>Parte experimentală</a:t>
            </a:r>
            <a:endParaRPr lang="ro-RO" sz="1400" b="1" dirty="0" smtClean="0"/>
          </a:p>
          <a:p>
            <a:pPr marL="514350" lvl="0" indent="-514350">
              <a:buFont typeface="+mj-lt"/>
              <a:buAutoNum type="romanUcPeriod"/>
            </a:pPr>
            <a:r>
              <a:rPr lang="ro-RO" sz="1800" b="1" dirty="0" smtClean="0"/>
              <a:t>Rezultate şi discuţii</a:t>
            </a:r>
            <a:endParaRPr lang="en-US" sz="1800" dirty="0" smtClean="0"/>
          </a:p>
          <a:p>
            <a:pPr marL="514350" lvl="0" indent="-514350">
              <a:buNone/>
            </a:pPr>
            <a:r>
              <a:rPr lang="ro-RO" sz="1600" b="1" dirty="0" smtClean="0"/>
              <a:t>            3.1. </a:t>
            </a:r>
            <a:r>
              <a:rPr lang="it-IT" sz="1600" b="1" dirty="0" smtClean="0"/>
              <a:t>Parametri fizici</a:t>
            </a:r>
            <a:endParaRPr lang="en-US" sz="1600" dirty="0" smtClean="0"/>
          </a:p>
          <a:p>
            <a:pPr marL="1371600" lvl="2" indent="-514350">
              <a:buNone/>
            </a:pPr>
            <a:r>
              <a:rPr lang="ro-RO" sz="1600" dirty="0" smtClean="0"/>
              <a:t>3.1.1. </a:t>
            </a:r>
            <a:r>
              <a:rPr lang="it-IT" sz="1600" dirty="0" smtClean="0"/>
              <a:t> </a:t>
            </a:r>
            <a:r>
              <a:rPr lang="ro-RO" sz="1600" dirty="0" smtClean="0"/>
              <a:t>  </a:t>
            </a:r>
            <a:r>
              <a:rPr lang="it-IT" sz="1600" dirty="0" smtClean="0"/>
              <a:t>Temperatura aerului</a:t>
            </a:r>
            <a:endParaRPr lang="ro-RO" sz="1600" dirty="0" smtClean="0"/>
          </a:p>
          <a:p>
            <a:pPr marL="1371600" lvl="2" indent="-514350">
              <a:buNone/>
            </a:pPr>
            <a:r>
              <a:rPr lang="ro-RO" sz="1600" dirty="0" smtClean="0"/>
              <a:t>3.1.2.   </a:t>
            </a:r>
            <a:r>
              <a:rPr lang="it-IT" sz="1600" dirty="0" smtClean="0"/>
              <a:t>Umiditatea relativă</a:t>
            </a:r>
            <a:endParaRPr lang="en-US" sz="1600" dirty="0" smtClean="0"/>
          </a:p>
          <a:p>
            <a:pPr marL="1371600" lvl="2" indent="-514350">
              <a:buNone/>
            </a:pPr>
            <a:r>
              <a:rPr lang="ro-RO" sz="1600" dirty="0" smtClean="0"/>
              <a:t>3.1.3.   </a:t>
            </a:r>
            <a:r>
              <a:rPr lang="it-IT" sz="1600" dirty="0" smtClean="0"/>
              <a:t>Viteza curenţilor </a:t>
            </a:r>
            <a:r>
              <a:rPr lang="ro-RO" sz="1600" dirty="0" smtClean="0"/>
              <a:t>de aer</a:t>
            </a:r>
            <a:endParaRPr lang="en-US" sz="1600" dirty="0" smtClean="0"/>
          </a:p>
          <a:p>
            <a:pPr marL="1371600" lvl="2" indent="-514350">
              <a:buNone/>
            </a:pPr>
            <a:r>
              <a:rPr lang="ro-RO" sz="1600" dirty="0" smtClean="0"/>
              <a:t>3.1.4.   </a:t>
            </a:r>
            <a:r>
              <a:rPr lang="it-IT" sz="1600" dirty="0" smtClean="0"/>
              <a:t>Particule materiale</a:t>
            </a:r>
            <a:endParaRPr lang="en-US" sz="1600" dirty="0" smtClean="0"/>
          </a:p>
          <a:p>
            <a:pPr marL="514350" lvl="0" indent="-514350">
              <a:buNone/>
            </a:pPr>
            <a:r>
              <a:rPr lang="ro-RO" sz="1600" b="1" dirty="0" smtClean="0"/>
              <a:t>            3.2. </a:t>
            </a:r>
            <a:r>
              <a:rPr lang="it-IT" sz="1600" b="1" dirty="0" smtClean="0"/>
              <a:t>Parametri chimici</a:t>
            </a:r>
            <a:endParaRPr lang="en-US" sz="1600" dirty="0" smtClean="0"/>
          </a:p>
          <a:p>
            <a:pPr marL="1371600" lvl="2" indent="-514350">
              <a:buNone/>
            </a:pPr>
            <a:r>
              <a:rPr lang="ro-RO" sz="1600" dirty="0" smtClean="0"/>
              <a:t>3.2.1. </a:t>
            </a:r>
            <a:r>
              <a:rPr lang="en-US" sz="1600" dirty="0" err="1" smtClean="0"/>
              <a:t>Dioxidul</a:t>
            </a:r>
            <a:r>
              <a:rPr lang="en-US" sz="1600" dirty="0" smtClean="0"/>
              <a:t> de carbon</a:t>
            </a:r>
          </a:p>
          <a:p>
            <a:pPr marL="1371600" lvl="2" indent="-514350">
              <a:buNone/>
            </a:pPr>
            <a:r>
              <a:rPr lang="ro-RO" sz="1600" dirty="0" smtClean="0"/>
              <a:t>3.2.2. Dioxid de sulf, dioxidul de azot şi metanul</a:t>
            </a:r>
            <a:endParaRPr lang="en-US" sz="1600" dirty="0" smtClean="0"/>
          </a:p>
          <a:p>
            <a:pPr marL="1371600" lvl="2" indent="-514350">
              <a:buNone/>
            </a:pPr>
            <a:r>
              <a:rPr lang="ro-RO" sz="1600" dirty="0" smtClean="0"/>
              <a:t>3.2.3. Hidrocarburile aromatice policiclice</a:t>
            </a:r>
          </a:p>
          <a:p>
            <a:pPr marL="1371600" lvl="2" indent="-514350">
              <a:buNone/>
            </a:pPr>
            <a:r>
              <a:rPr lang="ro-RO" sz="1600" dirty="0" smtClean="0"/>
              <a:t>3.2.3. </a:t>
            </a:r>
            <a:r>
              <a:rPr lang="it-IT" sz="1600" dirty="0" smtClean="0"/>
              <a:t>Metale grele</a:t>
            </a:r>
            <a:endParaRPr lang="en-US" sz="1600" dirty="0" smtClean="0"/>
          </a:p>
          <a:p>
            <a:pPr marL="1371600" lvl="2" indent="-514350">
              <a:buNone/>
            </a:pPr>
            <a:r>
              <a:rPr lang="ro-RO" sz="1600" dirty="0" smtClean="0"/>
              <a:t>3.3.4. Compuşi organici volatili, formaldehida şi monoxidul de carbon</a:t>
            </a:r>
          </a:p>
          <a:p>
            <a:pPr marL="514350" lvl="0" indent="-514350">
              <a:buNone/>
            </a:pPr>
            <a:r>
              <a:rPr lang="ro-RO" sz="1800" b="1" dirty="0" smtClean="0"/>
              <a:t>         Concluzii</a:t>
            </a:r>
            <a:endParaRPr lang="en-US" sz="1800" dirty="0" smtClean="0"/>
          </a:p>
          <a:p>
            <a:pPr marL="514350" indent="-514350">
              <a:buFont typeface="+mj-lt"/>
              <a:buAutoNum type="romanUcPeriod" startAt="4"/>
            </a:pPr>
            <a:endParaRPr lang="en-US" sz="1400"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dirty="0"/>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2157963"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3.2.3. hap</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3.2.Parametri chimici</a:t>
            </a:r>
            <a:endParaRPr lang="en-US" dirty="0"/>
          </a:p>
        </p:txBody>
      </p:sp>
      <p:graphicFrame>
        <p:nvGraphicFramePr>
          <p:cNvPr id="8" name="Table 7"/>
          <p:cNvGraphicFramePr>
            <a:graphicFrameLocks noGrp="1"/>
          </p:cNvGraphicFramePr>
          <p:nvPr/>
        </p:nvGraphicFramePr>
        <p:xfrm>
          <a:off x="381000" y="1981200"/>
          <a:ext cx="4179889" cy="2944368"/>
        </p:xfrm>
        <a:graphic>
          <a:graphicData uri="http://schemas.openxmlformats.org/drawingml/2006/table">
            <a:tbl>
              <a:tblPr>
                <a:effectLst>
                  <a:innerShdw blurRad="63500" dist="50800" dir="13500000">
                    <a:prstClr val="black">
                      <a:alpha val="50000"/>
                    </a:prstClr>
                  </a:innerShdw>
                </a:effectLst>
              </a:tblPr>
              <a:tblGrid>
                <a:gridCol w="1676400"/>
                <a:gridCol w="1143000"/>
                <a:gridCol w="1360489"/>
              </a:tblGrid>
              <a:tr h="383540">
                <a:tc>
                  <a:txBody>
                    <a:bodyPr/>
                    <a:lstStyle/>
                    <a:p>
                      <a:pPr marL="0" marR="0" algn="ctr">
                        <a:lnSpc>
                          <a:spcPct val="115000"/>
                        </a:lnSpc>
                        <a:spcBef>
                          <a:spcPts val="0"/>
                        </a:spcBef>
                        <a:spcAft>
                          <a:spcPts val="0"/>
                        </a:spcAft>
                      </a:pPr>
                      <a:r>
                        <a:rPr lang="en-US" sz="1400" b="1" dirty="0">
                          <a:latin typeface="Times New Roman"/>
                          <a:ea typeface="Times New Roman"/>
                          <a:cs typeface="Times New Roman"/>
                        </a:rPr>
                        <a:t>Tip de HAP</a:t>
                      </a:r>
                      <a:endParaRPr lang="en-US" sz="14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i="1">
                          <a:latin typeface="Times New Roman"/>
                          <a:ea typeface="Times New Roman"/>
                          <a:cs typeface="Times New Roman"/>
                        </a:rPr>
                        <a:t>Mina Ghizela </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(ng/m</a:t>
                      </a:r>
                      <a:r>
                        <a:rPr lang="en-US" sz="1400" b="1" baseline="30000">
                          <a:latin typeface="Times New Roman"/>
                          <a:ea typeface="Times New Roman"/>
                          <a:cs typeface="Times New Roman"/>
                        </a:rPr>
                        <a:t>3</a:t>
                      </a:r>
                      <a:r>
                        <a:rPr lang="en-US" sz="1400" b="1">
                          <a:latin typeface="Times New Roman"/>
                          <a:ea typeface="Times New Roman"/>
                          <a:cs typeface="Times New Roman"/>
                        </a:rPr>
                        <a:t>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i="1">
                          <a:latin typeface="Times New Roman"/>
                          <a:ea typeface="Times New Roman"/>
                          <a:cs typeface="Times New Roman"/>
                        </a:rPr>
                        <a:t>Mina Rudolf </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(ng/m</a:t>
                      </a:r>
                      <a:r>
                        <a:rPr lang="en-US" sz="1400" b="1" baseline="30000">
                          <a:latin typeface="Times New Roman"/>
                          <a:ea typeface="Times New Roman"/>
                          <a:cs typeface="Times New Roman"/>
                        </a:rPr>
                        <a:t>3</a:t>
                      </a:r>
                      <a:r>
                        <a:rPr lang="en-US" sz="1400" b="1">
                          <a:latin typeface="Times New Roman"/>
                          <a:ea typeface="Times New Roman"/>
                          <a:cs typeface="Times New Roman"/>
                        </a:rPr>
                        <a:t> )</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161290">
                <a:tc>
                  <a:txBody>
                    <a:bodyPr/>
                    <a:lstStyle/>
                    <a:p>
                      <a:pPr marL="0" marR="0" algn="just">
                        <a:lnSpc>
                          <a:spcPct val="115000"/>
                        </a:lnSpc>
                        <a:spcBef>
                          <a:spcPts val="0"/>
                        </a:spcBef>
                        <a:spcAft>
                          <a:spcPts val="0"/>
                        </a:spcAft>
                      </a:pPr>
                      <a:r>
                        <a:rPr lang="en-US" sz="1400">
                          <a:latin typeface="Times New Roman"/>
                          <a:ea typeface="Times New Roman"/>
                          <a:cs typeface="Times New Roman"/>
                        </a:rPr>
                        <a:t>Naftalina</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8.5</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8.4</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625">
                <a:tc>
                  <a:txBody>
                    <a:bodyPr/>
                    <a:lstStyle/>
                    <a:p>
                      <a:pPr marL="0" marR="0" algn="just">
                        <a:lnSpc>
                          <a:spcPct val="115000"/>
                        </a:lnSpc>
                        <a:spcBef>
                          <a:spcPts val="0"/>
                        </a:spcBef>
                        <a:spcAft>
                          <a:spcPts val="0"/>
                        </a:spcAft>
                      </a:pPr>
                      <a:r>
                        <a:rPr lang="en-US" sz="1400">
                          <a:latin typeface="Times New Roman"/>
                          <a:ea typeface="Times New Roman"/>
                          <a:cs typeface="Times New Roman"/>
                        </a:rPr>
                        <a:t>Acenaftanila</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5.4</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6</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165">
                <a:tc>
                  <a:txBody>
                    <a:bodyPr/>
                    <a:lstStyle/>
                    <a:p>
                      <a:pPr marL="0" marR="0" algn="just">
                        <a:lnSpc>
                          <a:spcPct val="115000"/>
                        </a:lnSpc>
                        <a:spcBef>
                          <a:spcPts val="0"/>
                        </a:spcBef>
                        <a:spcAft>
                          <a:spcPts val="0"/>
                        </a:spcAft>
                      </a:pPr>
                      <a:r>
                        <a:rPr lang="en-US" sz="1400">
                          <a:latin typeface="Times New Roman"/>
                          <a:ea typeface="Times New Roman"/>
                          <a:cs typeface="Times New Roman"/>
                        </a:rPr>
                        <a:t>Benz(a)antracen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dirty="0">
                          <a:latin typeface="Times New Roman"/>
                          <a:ea typeface="Times New Roman"/>
                          <a:cs typeface="Times New Roman"/>
                        </a:rPr>
                        <a:t>6.2</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4.3</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8595">
                <a:tc>
                  <a:txBody>
                    <a:bodyPr/>
                    <a:lstStyle/>
                    <a:p>
                      <a:pPr marL="0" marR="0" algn="just">
                        <a:lnSpc>
                          <a:spcPct val="115000"/>
                        </a:lnSpc>
                        <a:spcBef>
                          <a:spcPts val="0"/>
                        </a:spcBef>
                        <a:spcAft>
                          <a:spcPts val="0"/>
                        </a:spcAft>
                      </a:pPr>
                      <a:r>
                        <a:rPr lang="en-US" sz="1400">
                          <a:latin typeface="Times New Roman"/>
                          <a:ea typeface="Times New Roman"/>
                          <a:cs typeface="Times New Roman"/>
                        </a:rPr>
                        <a:t>Chrysen </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2.7</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185">
                <a:tc>
                  <a:txBody>
                    <a:bodyPr/>
                    <a:lstStyle/>
                    <a:p>
                      <a:pPr marL="0" marR="0" algn="just">
                        <a:lnSpc>
                          <a:spcPct val="115000"/>
                        </a:lnSpc>
                        <a:spcBef>
                          <a:spcPts val="0"/>
                        </a:spcBef>
                        <a:spcAft>
                          <a:spcPts val="0"/>
                        </a:spcAft>
                      </a:pPr>
                      <a:r>
                        <a:rPr lang="en-US" sz="1400">
                          <a:latin typeface="Times New Roman"/>
                          <a:ea typeface="Times New Roman"/>
                          <a:cs typeface="Times New Roman"/>
                        </a:rPr>
                        <a:t>Benzo(b)fluoranten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2.2</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7.6</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85">
                <a:tc>
                  <a:txBody>
                    <a:bodyPr/>
                    <a:lstStyle/>
                    <a:p>
                      <a:pPr marL="0" marR="0" algn="just">
                        <a:lnSpc>
                          <a:spcPct val="115000"/>
                        </a:lnSpc>
                        <a:spcBef>
                          <a:spcPts val="0"/>
                        </a:spcBef>
                        <a:spcAft>
                          <a:spcPts val="0"/>
                        </a:spcAft>
                      </a:pPr>
                      <a:r>
                        <a:rPr lang="en-US" sz="1400">
                          <a:latin typeface="Times New Roman"/>
                          <a:ea typeface="Times New Roman"/>
                          <a:cs typeface="Times New Roman"/>
                        </a:rPr>
                        <a:t>Benzo(k)fluoranten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4.5</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1.4</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435">
                <a:tc>
                  <a:txBody>
                    <a:bodyPr/>
                    <a:lstStyle/>
                    <a:p>
                      <a:pPr marL="0" marR="0" algn="just">
                        <a:lnSpc>
                          <a:spcPct val="115000"/>
                        </a:lnSpc>
                        <a:spcBef>
                          <a:spcPts val="0"/>
                        </a:spcBef>
                        <a:spcAft>
                          <a:spcPts val="0"/>
                        </a:spcAft>
                      </a:pPr>
                      <a:r>
                        <a:rPr lang="en-US" sz="1400">
                          <a:latin typeface="Times New Roman"/>
                          <a:ea typeface="Times New Roman"/>
                          <a:cs typeface="Times New Roman"/>
                        </a:rPr>
                        <a:t>Benzo(a)pyren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5.6</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1.1</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805">
                <a:tc>
                  <a:txBody>
                    <a:bodyPr/>
                    <a:lstStyle/>
                    <a:p>
                      <a:pPr marL="0" marR="0" algn="just">
                        <a:lnSpc>
                          <a:spcPct val="115000"/>
                        </a:lnSpc>
                        <a:spcBef>
                          <a:spcPts val="0"/>
                        </a:spcBef>
                        <a:spcAft>
                          <a:spcPts val="0"/>
                        </a:spcAft>
                      </a:pPr>
                      <a:r>
                        <a:rPr lang="es-ES" sz="1400">
                          <a:latin typeface="Times New Roman"/>
                          <a:ea typeface="Times New Roman"/>
                          <a:cs typeface="Times New Roman"/>
                        </a:rPr>
                        <a:t>Benzo(g,h,y)perylen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nd</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nd</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555">
                <a:tc>
                  <a:txBody>
                    <a:bodyPr/>
                    <a:lstStyle/>
                    <a:p>
                      <a:pPr marL="0" marR="0" algn="just">
                        <a:lnSpc>
                          <a:spcPct val="115000"/>
                        </a:lnSpc>
                        <a:spcBef>
                          <a:spcPts val="0"/>
                        </a:spcBef>
                        <a:spcAft>
                          <a:spcPts val="0"/>
                        </a:spcAft>
                      </a:pPr>
                      <a:r>
                        <a:rPr lang="en-US" sz="1400">
                          <a:latin typeface="Times New Roman"/>
                          <a:ea typeface="Times New Roman"/>
                          <a:cs typeface="Times New Roman"/>
                        </a:rPr>
                        <a:t>Indeno(1,2,3)pyren</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4.2</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4.7</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795">
                <a:tc>
                  <a:txBody>
                    <a:bodyPr/>
                    <a:lstStyle/>
                    <a:p>
                      <a:pPr marL="0" marR="0" algn="just">
                        <a:lnSpc>
                          <a:spcPct val="115000"/>
                        </a:lnSpc>
                        <a:spcBef>
                          <a:spcPts val="0"/>
                        </a:spcBef>
                        <a:spcAft>
                          <a:spcPts val="0"/>
                        </a:spcAft>
                      </a:pPr>
                      <a:r>
                        <a:rPr lang="en-US" sz="1400" b="1">
                          <a:latin typeface="Times New Roman"/>
                          <a:ea typeface="Times New Roman"/>
                          <a:cs typeface="Times New Roman"/>
                        </a:rPr>
                        <a:t>Total</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36.6</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b="1" dirty="0">
                          <a:latin typeface="Times New Roman"/>
                          <a:ea typeface="Times New Roman"/>
                          <a:cs typeface="Times New Roman"/>
                        </a:rPr>
                        <a:t>36.2</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9"/>
          <p:cNvSpPr/>
          <p:nvPr/>
        </p:nvSpPr>
        <p:spPr>
          <a:xfrm>
            <a:off x="381000" y="5029200"/>
            <a:ext cx="4191000" cy="830997"/>
          </a:xfrm>
          <a:prstGeom prst="rect">
            <a:avLst/>
          </a:prstGeom>
        </p:spPr>
        <p:txBody>
          <a:bodyPr wrap="square">
            <a:spAutoFit/>
          </a:bodyPr>
          <a:lstStyle/>
          <a:p>
            <a:pPr algn="ctr"/>
            <a:r>
              <a:rPr lang="ro-RO" sz="1600" dirty="0" smtClean="0"/>
              <a:t>Concentraţia amestecului de hidrocarburi aromatice policiclice în salina Turda (16.12.2009)</a:t>
            </a:r>
            <a:endParaRPr lang="en-US" sz="1600" dirty="0"/>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4398961"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3.2.4. METALE GRELE</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3.2.Parametri chimici</a:t>
            </a:r>
            <a:endParaRPr lang="en-US" dirty="0"/>
          </a:p>
        </p:txBody>
      </p:sp>
      <p:graphicFrame>
        <p:nvGraphicFramePr>
          <p:cNvPr id="8" name="Table 7"/>
          <p:cNvGraphicFramePr>
            <a:graphicFrameLocks noGrp="1"/>
          </p:cNvGraphicFramePr>
          <p:nvPr/>
        </p:nvGraphicFramePr>
        <p:xfrm>
          <a:off x="457200" y="2057400"/>
          <a:ext cx="4834890" cy="3189732"/>
        </p:xfrm>
        <a:graphic>
          <a:graphicData uri="http://schemas.openxmlformats.org/drawingml/2006/table">
            <a:tbl>
              <a:tblPr>
                <a:effectLst>
                  <a:innerShdw blurRad="63500" dist="50800" dir="13500000">
                    <a:prstClr val="black">
                      <a:alpha val="50000"/>
                    </a:prstClr>
                  </a:innerShdw>
                </a:effectLst>
              </a:tblPr>
              <a:tblGrid>
                <a:gridCol w="1024028"/>
                <a:gridCol w="702523"/>
                <a:gridCol w="585550"/>
                <a:gridCol w="614280"/>
                <a:gridCol w="638222"/>
                <a:gridCol w="589654"/>
                <a:gridCol w="680633"/>
              </a:tblGrid>
              <a:tr h="403225">
                <a:tc>
                  <a:txBody>
                    <a:bodyPr/>
                    <a:lstStyle/>
                    <a:p>
                      <a:pPr marL="0" marR="0" algn="r">
                        <a:lnSpc>
                          <a:spcPct val="115000"/>
                        </a:lnSpc>
                        <a:spcBef>
                          <a:spcPts val="0"/>
                        </a:spcBef>
                        <a:spcAft>
                          <a:spcPts val="0"/>
                        </a:spcAft>
                      </a:pPr>
                      <a:r>
                        <a:rPr lang="en-US" sz="1400" b="1" dirty="0">
                          <a:latin typeface="Times New Roman"/>
                          <a:ea typeface="Times New Roman"/>
                          <a:cs typeface="Times New Roman"/>
                        </a:rPr>
                        <a:t>Metal </a:t>
                      </a:r>
                      <a:endParaRPr lang="en-US" sz="1400" dirty="0">
                        <a:latin typeface="Calibri"/>
                        <a:ea typeface="Times New Roman"/>
                        <a:cs typeface="Times New Roman"/>
                      </a:endParaRPr>
                    </a:p>
                    <a:p>
                      <a:pPr marL="0" marR="0">
                        <a:lnSpc>
                          <a:spcPct val="115000"/>
                        </a:lnSpc>
                        <a:spcBef>
                          <a:spcPts val="0"/>
                        </a:spcBef>
                        <a:spcAft>
                          <a:spcPts val="0"/>
                        </a:spcAft>
                        <a:tabLst>
                          <a:tab pos="655320" algn="l"/>
                        </a:tabLst>
                      </a:pPr>
                      <a:r>
                        <a:rPr lang="en-US" sz="1400" b="1" dirty="0" err="1">
                          <a:latin typeface="Times New Roman"/>
                          <a:ea typeface="Times New Roman"/>
                          <a:cs typeface="Times New Roman"/>
                        </a:rPr>
                        <a:t>Locatie</a:t>
                      </a:r>
                      <a:r>
                        <a:rPr lang="en-US" sz="1400" b="1" dirty="0">
                          <a:latin typeface="Times New Roman"/>
                          <a:ea typeface="Times New Roman"/>
                          <a:cs typeface="Times New Roman"/>
                        </a:rPr>
                        <a:t>	</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Fe</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Cr</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Cd</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Cu</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Zn</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Ni</a:t>
                      </a:r>
                      <a:endParaRPr lang="en-US" sz="1400">
                        <a:latin typeface="Calibri"/>
                        <a:ea typeface="Times New Roman"/>
                        <a:cs typeface="Times New Roman"/>
                      </a:endParaRPr>
                    </a:p>
                    <a:p>
                      <a:pPr marL="0" marR="0" algn="ctr">
                        <a:lnSpc>
                          <a:spcPct val="115000"/>
                        </a:lnSpc>
                        <a:spcBef>
                          <a:spcPts val="0"/>
                        </a:spcBef>
                        <a:spcAft>
                          <a:spcPts val="0"/>
                        </a:spcAft>
                      </a:pPr>
                      <a:r>
                        <a:rPr lang="en-US" sz="1400" b="1">
                          <a:latin typeface="Times New Roman"/>
                          <a:ea typeface="Times New Roman"/>
                          <a:cs typeface="Times New Roman"/>
                        </a:rPr>
                        <a:t>µg/m</a:t>
                      </a:r>
                      <a:r>
                        <a:rPr lang="en-US" sz="1400" b="1" baseline="30000">
                          <a:latin typeface="Times New Roman"/>
                          <a:ea typeface="Times New Roman"/>
                          <a:cs typeface="Times New Roman"/>
                        </a:rPr>
                        <a:t>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0">
                <a:tc>
                  <a:txBody>
                    <a:bodyPr/>
                    <a:lstStyle/>
                    <a:p>
                      <a:pPr marL="0" marR="0" algn="ctr">
                        <a:lnSpc>
                          <a:spcPct val="115000"/>
                        </a:lnSpc>
                        <a:spcBef>
                          <a:spcPts val="0"/>
                        </a:spcBef>
                        <a:spcAft>
                          <a:spcPts val="0"/>
                        </a:spcAft>
                      </a:pPr>
                      <a:r>
                        <a:rPr lang="en-US" sz="1400" b="1" dirty="0">
                          <a:latin typeface="Times New Roman"/>
                          <a:ea typeface="Times New Roman"/>
                          <a:cs typeface="Times New Roman"/>
                        </a:rPr>
                        <a:t>Mina Rudolf </a:t>
                      </a:r>
                      <a:endParaRPr lang="en-US" sz="1400" dirty="0">
                        <a:latin typeface="Calibri"/>
                        <a:ea typeface="Times New Roman"/>
                        <a:cs typeface="Times New Roman"/>
                      </a:endParaRPr>
                    </a:p>
                    <a:p>
                      <a:pPr marL="0" marR="0" algn="ctr">
                        <a:lnSpc>
                          <a:spcPct val="115000"/>
                        </a:lnSpc>
                        <a:spcBef>
                          <a:spcPts val="0"/>
                        </a:spcBef>
                        <a:spcAft>
                          <a:spcPts val="0"/>
                        </a:spcAft>
                      </a:pPr>
                      <a:r>
                        <a:rPr lang="en-US" sz="1400" b="1" dirty="0">
                          <a:latin typeface="Times New Roman"/>
                          <a:ea typeface="Times New Roman"/>
                          <a:cs typeface="Times New Roman"/>
                        </a:rPr>
                        <a:t>16 </a:t>
                      </a:r>
                      <a:r>
                        <a:rPr lang="en-US" sz="1400" b="1" dirty="0" err="1">
                          <a:latin typeface="Times New Roman"/>
                          <a:ea typeface="Times New Roman"/>
                          <a:cs typeface="Times New Roman"/>
                        </a:rPr>
                        <a:t>dec</a:t>
                      </a:r>
                      <a:r>
                        <a:rPr lang="en-US" sz="1400" b="1" dirty="0" smtClean="0">
                          <a:latin typeface="Times New Roman"/>
                          <a:ea typeface="Times New Roman"/>
                          <a:cs typeface="Times New Roman"/>
                        </a:rPr>
                        <a:t>. 2009</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0.13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0.014</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0.07</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0.33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0.066</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0.017</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85">
                <a:tc>
                  <a:txBody>
                    <a:bodyPr/>
                    <a:lstStyle/>
                    <a:p>
                      <a:pPr marL="0" marR="0" algn="ctr">
                        <a:lnSpc>
                          <a:spcPct val="115000"/>
                        </a:lnSpc>
                        <a:spcBef>
                          <a:spcPts val="0"/>
                        </a:spcBef>
                        <a:spcAft>
                          <a:spcPts val="0"/>
                        </a:spcAft>
                      </a:pPr>
                      <a:r>
                        <a:rPr lang="en-US" sz="1400" b="1" dirty="0">
                          <a:latin typeface="Times New Roman"/>
                          <a:ea typeface="Times New Roman"/>
                          <a:cs typeface="Times New Roman"/>
                        </a:rPr>
                        <a:t>Mina </a:t>
                      </a:r>
                      <a:r>
                        <a:rPr lang="en-US" sz="1400" b="1" dirty="0" err="1">
                          <a:latin typeface="Times New Roman"/>
                          <a:ea typeface="Times New Roman"/>
                          <a:cs typeface="Times New Roman"/>
                        </a:rPr>
                        <a:t>Ghizela</a:t>
                      </a:r>
                      <a:r>
                        <a:rPr lang="en-US" sz="1400" b="1" dirty="0">
                          <a:latin typeface="Times New Roman"/>
                          <a:ea typeface="Times New Roman"/>
                          <a:cs typeface="Times New Roman"/>
                        </a:rPr>
                        <a:t> 15 </a:t>
                      </a:r>
                      <a:r>
                        <a:rPr lang="en-US" sz="1400" b="1" dirty="0" err="1">
                          <a:latin typeface="Times New Roman"/>
                          <a:ea typeface="Times New Roman"/>
                          <a:cs typeface="Times New Roman"/>
                        </a:rPr>
                        <a:t>iunie</a:t>
                      </a:r>
                      <a:r>
                        <a:rPr lang="en-US" sz="1400" b="1" dirty="0">
                          <a:latin typeface="Times New Roman"/>
                          <a:ea typeface="Times New Roman"/>
                          <a:cs typeface="Times New Roman"/>
                        </a:rPr>
                        <a:t>  </a:t>
                      </a:r>
                      <a:r>
                        <a:rPr lang="en-US" sz="1400" b="1" dirty="0" smtClean="0">
                          <a:latin typeface="Times New Roman"/>
                          <a:ea typeface="Times New Roman"/>
                          <a:cs typeface="Times New Roman"/>
                        </a:rPr>
                        <a:t>2010</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0.96</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0.96</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0.61</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Calibri"/>
                          <a:cs typeface="Times New Roman"/>
                        </a:rPr>
                        <a:t>0.41</a:t>
                      </a:r>
                      <a:endParaRPr lang="en-US"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1.20</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0.89</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745">
                <a:tc>
                  <a:txBody>
                    <a:bodyPr/>
                    <a:lstStyle/>
                    <a:p>
                      <a:pPr marL="0" marR="0" algn="ctr">
                        <a:lnSpc>
                          <a:spcPct val="115000"/>
                        </a:lnSpc>
                        <a:spcBef>
                          <a:spcPts val="0"/>
                        </a:spcBef>
                        <a:spcAft>
                          <a:spcPts val="0"/>
                        </a:spcAft>
                      </a:pPr>
                      <a:r>
                        <a:rPr lang="en-US" sz="1400" b="1" dirty="0">
                          <a:latin typeface="Times New Roman"/>
                          <a:ea typeface="Times New Roman"/>
                          <a:cs typeface="Times New Roman"/>
                        </a:rPr>
                        <a:t>Mina Rudolf </a:t>
                      </a:r>
                      <a:endParaRPr lang="en-US" sz="1400" dirty="0">
                        <a:latin typeface="Calibri"/>
                        <a:ea typeface="Times New Roman"/>
                        <a:cs typeface="Times New Roman"/>
                      </a:endParaRPr>
                    </a:p>
                    <a:p>
                      <a:pPr marL="0" marR="0" algn="ctr">
                        <a:lnSpc>
                          <a:spcPct val="115000"/>
                        </a:lnSpc>
                        <a:spcBef>
                          <a:spcPts val="0"/>
                        </a:spcBef>
                        <a:spcAft>
                          <a:spcPts val="0"/>
                        </a:spcAft>
                      </a:pPr>
                      <a:r>
                        <a:rPr lang="en-US" sz="1400" b="1" dirty="0">
                          <a:latin typeface="Times New Roman"/>
                          <a:ea typeface="Times New Roman"/>
                          <a:cs typeface="Times New Roman"/>
                        </a:rPr>
                        <a:t>15 </a:t>
                      </a:r>
                      <a:r>
                        <a:rPr lang="en-US" sz="1400" b="1" dirty="0" err="1" smtClean="0">
                          <a:latin typeface="Times New Roman"/>
                          <a:ea typeface="Times New Roman"/>
                          <a:cs typeface="Times New Roman"/>
                        </a:rPr>
                        <a:t>iunie</a:t>
                      </a:r>
                      <a:r>
                        <a:rPr lang="en-US" sz="1400" b="1" dirty="0" smtClean="0">
                          <a:latin typeface="Times New Roman"/>
                          <a:ea typeface="Times New Roman"/>
                          <a:cs typeface="Times New Roman"/>
                        </a:rPr>
                        <a:t> 2010  </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2.23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2.62</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0.62</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0.51</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0.09</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latin typeface="Times New Roman"/>
                          <a:ea typeface="Times New Roman"/>
                          <a:cs typeface="Times New Roman"/>
                        </a:rPr>
                        <a:t>1.64</a:t>
                      </a:r>
                      <a:endParaRPr lang="en-US" sz="14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8"/>
          <p:cNvSpPr/>
          <p:nvPr/>
        </p:nvSpPr>
        <p:spPr>
          <a:xfrm>
            <a:off x="457200" y="5257800"/>
            <a:ext cx="4876800" cy="584775"/>
          </a:xfrm>
          <a:prstGeom prst="rect">
            <a:avLst/>
          </a:prstGeom>
        </p:spPr>
        <p:txBody>
          <a:bodyPr wrap="square">
            <a:spAutoFit/>
          </a:bodyPr>
          <a:lstStyle/>
          <a:p>
            <a:pPr algn="ctr"/>
            <a:r>
              <a:rPr lang="ro-RO" sz="1600" dirty="0" smtClean="0"/>
              <a:t>Concentraţia de metale grele identificate în aerul Salinei Turda</a:t>
            </a:r>
            <a:r>
              <a:rPr lang="en-US" sz="1600" dirty="0" smtClean="0"/>
              <a:t> </a:t>
            </a:r>
            <a:endParaRPr lang="en-US" sz="1600" dirty="0"/>
          </a:p>
        </p:txBody>
      </p:sp>
      <p:sp>
        <p:nvSpPr>
          <p:cNvPr id="10" name="Rectangle 9"/>
          <p:cNvSpPr/>
          <p:nvPr/>
        </p:nvSpPr>
        <p:spPr>
          <a:xfrm>
            <a:off x="5562600" y="2339876"/>
            <a:ext cx="3200400" cy="2308324"/>
          </a:xfrm>
          <a:prstGeom prst="rect">
            <a:avLst/>
          </a:prstGeom>
        </p:spPr>
        <p:txBody>
          <a:bodyPr wrap="square">
            <a:spAutoFit/>
          </a:bodyPr>
          <a:lstStyle/>
          <a:p>
            <a:pPr>
              <a:buBlip>
                <a:blip r:embed="rId3"/>
              </a:buBlip>
            </a:pPr>
            <a:r>
              <a:rPr lang="ro-RO" sz="1600" dirty="0" smtClean="0">
                <a:cs typeface="Arial" pitchFamily="34" charset="0"/>
              </a:rPr>
              <a:t> posibil a fi emise în timpul proceselor de sudare</a:t>
            </a:r>
          </a:p>
          <a:p>
            <a:endParaRPr lang="ro-RO" sz="1600" dirty="0" smtClean="0">
              <a:cs typeface="Arial" pitchFamily="34" charset="0"/>
            </a:endParaRPr>
          </a:p>
          <a:p>
            <a:pPr>
              <a:buBlip>
                <a:blip r:embed="rId3"/>
              </a:buBlip>
            </a:pPr>
            <a:r>
              <a:rPr lang="ro-RO" sz="1600" dirty="0" smtClean="0">
                <a:cs typeface="Arial" pitchFamily="34" charset="0"/>
              </a:rPr>
              <a:t> au putut fi absorbite pe particulele ma</a:t>
            </a:r>
            <a:r>
              <a:rPr lang="en-US" sz="1600" dirty="0" err="1" smtClean="0">
                <a:cs typeface="Arial" pitchFamily="34" charset="0"/>
              </a:rPr>
              <a:t>te</a:t>
            </a:r>
            <a:r>
              <a:rPr lang="ro-RO" sz="1600" dirty="0" smtClean="0">
                <a:cs typeface="Arial" pitchFamily="34" charset="0"/>
              </a:rPr>
              <a:t>riale şi au fi putut fi transportate în aerul salinei, mai ales şi datorită lipsei unui sistem de ventilaţie corespunzător</a:t>
            </a:r>
            <a:endParaRPr lang="en-US" sz="1600" dirty="0"/>
          </a:p>
        </p:txBody>
      </p:sp>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28600" y="838200"/>
            <a:ext cx="6439584"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3.2.5. cov, co, FORMALDEHIDA</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Folded Corner 6"/>
          <p:cNvSpPr/>
          <p:nvPr/>
        </p:nvSpPr>
        <p:spPr>
          <a:xfrm>
            <a:off x="76200" y="76200"/>
            <a:ext cx="1676400" cy="609600"/>
          </a:xfrm>
          <a:prstGeom prst="foldedCorner">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t>3.2.Parametri chimici</a:t>
            </a:r>
            <a:endParaRPr lang="en-US" dirty="0"/>
          </a:p>
        </p:txBody>
      </p:sp>
      <p:graphicFrame>
        <p:nvGraphicFramePr>
          <p:cNvPr id="8" name="Table 7"/>
          <p:cNvGraphicFramePr>
            <a:graphicFrameLocks noGrp="1"/>
          </p:cNvGraphicFramePr>
          <p:nvPr/>
        </p:nvGraphicFramePr>
        <p:xfrm>
          <a:off x="685800" y="2514600"/>
          <a:ext cx="3713480" cy="1717548"/>
        </p:xfrm>
        <a:graphic>
          <a:graphicData uri="http://schemas.openxmlformats.org/drawingml/2006/table">
            <a:tbl>
              <a:tblPr>
                <a:effectLst>
                  <a:innerShdw blurRad="63500" dist="50800" dir="13500000">
                    <a:prstClr val="black">
                      <a:alpha val="50000"/>
                    </a:prstClr>
                  </a:innerShdw>
                </a:effectLst>
              </a:tblPr>
              <a:tblGrid>
                <a:gridCol w="1296035"/>
                <a:gridCol w="721995"/>
                <a:gridCol w="847725"/>
                <a:gridCol w="847725"/>
              </a:tblGrid>
              <a:tr h="337185">
                <a:tc rowSpan="2">
                  <a:txBody>
                    <a:bodyPr/>
                    <a:lstStyle/>
                    <a:p>
                      <a:pPr marL="0" marR="0" algn="r">
                        <a:lnSpc>
                          <a:spcPct val="115000"/>
                        </a:lnSpc>
                        <a:spcBef>
                          <a:spcPts val="0"/>
                        </a:spcBef>
                        <a:spcAft>
                          <a:spcPts val="0"/>
                        </a:spcAft>
                        <a:tabLst>
                          <a:tab pos="655320" algn="l"/>
                        </a:tabLst>
                      </a:pPr>
                      <a:r>
                        <a:rPr lang="en-US" sz="1400" b="1" dirty="0" smtClean="0">
                          <a:latin typeface="Times New Roman"/>
                          <a:ea typeface="Times New Roman"/>
                          <a:cs typeface="Times New Roman"/>
                        </a:rPr>
                        <a:t>               </a:t>
                      </a:r>
                      <a:r>
                        <a:rPr lang="en-US" sz="1400" b="1" dirty="0" err="1" smtClean="0">
                          <a:latin typeface="Times New Roman"/>
                          <a:ea typeface="Times New Roman"/>
                          <a:cs typeface="Times New Roman"/>
                        </a:rPr>
                        <a:t>Locatie</a:t>
                      </a:r>
                      <a:endParaRPr lang="ro-RO" sz="1400" b="1" dirty="0" smtClean="0">
                        <a:latin typeface="Times New Roman"/>
                        <a:ea typeface="Times New Roman"/>
                        <a:cs typeface="Times New Roman"/>
                      </a:endParaRPr>
                    </a:p>
                    <a:p>
                      <a:pPr marL="0" marR="0" algn="r">
                        <a:lnSpc>
                          <a:spcPct val="115000"/>
                        </a:lnSpc>
                        <a:spcBef>
                          <a:spcPts val="0"/>
                        </a:spcBef>
                        <a:spcAft>
                          <a:spcPts val="0"/>
                        </a:spcAft>
                        <a:tabLst>
                          <a:tab pos="655320" algn="l"/>
                        </a:tabLst>
                      </a:pPr>
                      <a:endParaRPr lang="en-US" sz="1400" dirty="0">
                        <a:latin typeface="Calibri"/>
                        <a:ea typeface="Times New Roman"/>
                        <a:cs typeface="Times New Roman"/>
                      </a:endParaRPr>
                    </a:p>
                    <a:p>
                      <a:pPr marL="0" marR="0">
                        <a:lnSpc>
                          <a:spcPct val="115000"/>
                        </a:lnSpc>
                        <a:spcBef>
                          <a:spcPts val="0"/>
                        </a:spcBef>
                        <a:spcAft>
                          <a:spcPts val="0"/>
                        </a:spcAft>
                        <a:tabLst>
                          <a:tab pos="655320" algn="l"/>
                        </a:tabLst>
                      </a:pPr>
                      <a:r>
                        <a:rPr lang="ro-RO" sz="1400" b="1" dirty="0" smtClean="0">
                          <a:latin typeface="Times New Roman"/>
                          <a:ea typeface="Times New Roman"/>
                          <a:cs typeface="Times New Roman"/>
                        </a:rPr>
                        <a:t>P</a:t>
                      </a:r>
                      <a:r>
                        <a:rPr lang="en-US" sz="1400" b="1" dirty="0" err="1" smtClean="0">
                          <a:latin typeface="Times New Roman"/>
                          <a:ea typeface="Times New Roman"/>
                          <a:cs typeface="Times New Roman"/>
                        </a:rPr>
                        <a:t>arametri</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99CCFF"/>
                    </a:solidFill>
                  </a:tcPr>
                </a:tc>
                <a:tc gridSpan="3">
                  <a:txBody>
                    <a:bodyPr/>
                    <a:lstStyle/>
                    <a:p>
                      <a:pPr marL="0" marR="0" algn="ctr">
                        <a:lnSpc>
                          <a:spcPct val="115000"/>
                        </a:lnSpc>
                        <a:spcBef>
                          <a:spcPts val="0"/>
                        </a:spcBef>
                        <a:spcAft>
                          <a:spcPts val="0"/>
                        </a:spcAft>
                      </a:pPr>
                      <a:r>
                        <a:rPr lang="en-US" sz="1400" b="1" dirty="0" err="1">
                          <a:latin typeface="Times New Roman"/>
                          <a:ea typeface="Times New Roman"/>
                          <a:cs typeface="Times New Roman"/>
                        </a:rPr>
                        <a:t>Concentratie</a:t>
                      </a:r>
                      <a:endParaRPr lang="en-US" sz="1400" dirty="0">
                        <a:latin typeface="Calibri"/>
                        <a:ea typeface="Times New Roman"/>
                        <a:cs typeface="Times New Roman"/>
                      </a:endParaRPr>
                    </a:p>
                    <a:p>
                      <a:pPr marL="0" marR="0" algn="ctr">
                        <a:lnSpc>
                          <a:spcPct val="115000"/>
                        </a:lnSpc>
                        <a:spcBef>
                          <a:spcPts val="0"/>
                        </a:spcBef>
                        <a:spcAft>
                          <a:spcPts val="0"/>
                        </a:spcAft>
                      </a:pPr>
                      <a:r>
                        <a:rPr lang="en-US" sz="1400" b="1" dirty="0">
                          <a:latin typeface="Times New Roman"/>
                          <a:ea typeface="Times New Roman"/>
                          <a:cs typeface="Times New Roman"/>
                        </a:rPr>
                        <a:t>(mg/m</a:t>
                      </a:r>
                      <a:r>
                        <a:rPr lang="en-US" sz="1400" b="1" baseline="30000" dirty="0">
                          <a:latin typeface="Times New Roman"/>
                          <a:ea typeface="Times New Roman"/>
                          <a:cs typeface="Times New Roman"/>
                        </a:rPr>
                        <a:t>3</a:t>
                      </a:r>
                      <a:r>
                        <a:rPr lang="en-US" sz="1400" b="1" dirty="0">
                          <a:latin typeface="Times New Roman"/>
                          <a:ea typeface="Times New Roman"/>
                          <a:cs typeface="Times New Roman"/>
                        </a:rPr>
                        <a:t>)</a:t>
                      </a:r>
                      <a:endParaRPr lang="en-US" sz="14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hMerge="1">
                  <a:txBody>
                    <a:bodyPr/>
                    <a:lstStyle/>
                    <a:p>
                      <a:endParaRPr lang="en-US"/>
                    </a:p>
                  </a:txBody>
                  <a:tcPr/>
                </a:tc>
                <a:tc hMerge="1">
                  <a:txBody>
                    <a:bodyPr/>
                    <a:lstStyle/>
                    <a:p>
                      <a:endParaRPr lang="en-US"/>
                    </a:p>
                  </a:txBody>
                  <a:tcPr/>
                </a:tc>
              </a:tr>
              <a:tr h="264795">
                <a:tc vMerge="1">
                  <a:txBody>
                    <a:bodyPr/>
                    <a:lstStyle/>
                    <a:p>
                      <a:endParaRPr lang="en-US"/>
                    </a:p>
                  </a:txBody>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Ghizela</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Rudolf</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b="1">
                          <a:latin typeface="Times New Roman"/>
                          <a:ea typeface="Times New Roman"/>
                          <a:cs typeface="Times New Roman"/>
                        </a:rPr>
                        <a:t>Mina Terezia</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0">
                <a:tc>
                  <a:txBody>
                    <a:bodyPr/>
                    <a:lstStyle/>
                    <a:p>
                      <a:pPr marL="0" marR="0" algn="ctr">
                        <a:lnSpc>
                          <a:spcPct val="115000"/>
                        </a:lnSpc>
                        <a:spcBef>
                          <a:spcPts val="0"/>
                        </a:spcBef>
                        <a:spcAft>
                          <a:spcPts val="0"/>
                        </a:spcAft>
                      </a:pPr>
                      <a:r>
                        <a:rPr lang="en-US" sz="1400" b="1">
                          <a:latin typeface="Times New Roman"/>
                          <a:ea typeface="Times New Roman"/>
                          <a:cs typeface="Times New Roman"/>
                        </a:rPr>
                        <a:t>COV</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&lt; 0.003</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&lt; 0.003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&lt; 0.003</a:t>
                      </a:r>
                      <a:endParaRPr lang="en-US" sz="14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620">
                <a:tc>
                  <a:txBody>
                    <a:bodyPr/>
                    <a:lstStyle/>
                    <a:p>
                      <a:pPr marL="0" marR="0" algn="ctr">
                        <a:lnSpc>
                          <a:spcPct val="115000"/>
                        </a:lnSpc>
                        <a:spcBef>
                          <a:spcPts val="0"/>
                        </a:spcBef>
                        <a:spcAft>
                          <a:spcPts val="0"/>
                        </a:spcAft>
                      </a:pPr>
                      <a:r>
                        <a:rPr lang="en-US" sz="1400" b="1">
                          <a:latin typeface="Times New Roman"/>
                          <a:ea typeface="Times New Roman"/>
                          <a:cs typeface="Times New Roman"/>
                        </a:rPr>
                        <a:t>Formaldehida</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0.399</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0.306</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0.278 </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130">
                <a:tc>
                  <a:txBody>
                    <a:bodyPr/>
                    <a:lstStyle/>
                    <a:p>
                      <a:pPr marL="0" marR="0" algn="ctr">
                        <a:lnSpc>
                          <a:spcPct val="115000"/>
                        </a:lnSpc>
                        <a:spcBef>
                          <a:spcPts val="0"/>
                        </a:spcBef>
                        <a:spcAft>
                          <a:spcPts val="0"/>
                        </a:spcAft>
                      </a:pPr>
                      <a:r>
                        <a:rPr lang="en-US" sz="1400" b="1">
                          <a:latin typeface="Times New Roman"/>
                          <a:ea typeface="Times New Roman"/>
                          <a:cs typeface="Times New Roman"/>
                        </a:rPr>
                        <a:t>CO</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2.71</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latin typeface="Times New Roman"/>
                          <a:ea typeface="Times New Roman"/>
                          <a:cs typeface="Times New Roman"/>
                        </a:rPr>
                        <a:t>2.39</a:t>
                      </a:r>
                      <a:endParaRPr lang="en-US" sz="1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latin typeface="Times New Roman"/>
                          <a:ea typeface="Times New Roman"/>
                          <a:cs typeface="Times New Roman"/>
                        </a:rPr>
                        <a:t>2.65</a:t>
                      </a:r>
                      <a:endParaRPr lang="en-US" sz="1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Dreptunghi 8"/>
          <p:cNvSpPr>
            <a:spLocks noChangeArrowheads="1"/>
          </p:cNvSpPr>
          <p:nvPr/>
        </p:nvSpPr>
        <p:spPr bwMode="auto">
          <a:xfrm>
            <a:off x="5257800" y="2989183"/>
            <a:ext cx="3352800" cy="1354217"/>
          </a:xfrm>
          <a:prstGeom prst="rect">
            <a:avLst/>
          </a:prstGeom>
          <a:noFill/>
          <a:ln w="9525">
            <a:solidFill>
              <a:schemeClr val="tx2"/>
            </a:solidFill>
            <a:miter lim="800000"/>
            <a:headEnd/>
            <a:tailEnd/>
          </a:ln>
        </p:spPr>
        <p:txBody>
          <a:bodyPr wrap="square">
            <a:spAutoFit/>
          </a:bodyPr>
          <a:lstStyle/>
          <a:p>
            <a:pPr>
              <a:buFontTx/>
              <a:buBlip>
                <a:blip r:embed="rId3"/>
              </a:buBlip>
              <a:defRPr/>
            </a:pPr>
            <a:r>
              <a:rPr lang="ro-RO" sz="1600" dirty="0" smtClean="0">
                <a:latin typeface="+mn-lt"/>
              </a:rPr>
              <a:t>prezenţa parchetului lăcuit în Mina Ghizela</a:t>
            </a:r>
          </a:p>
          <a:p>
            <a:pPr>
              <a:buFontTx/>
              <a:buBlip>
                <a:blip r:embed="rId3"/>
              </a:buBlip>
              <a:defRPr/>
            </a:pPr>
            <a:r>
              <a:rPr lang="ro-RO" sz="1600" dirty="0" smtClean="0">
                <a:latin typeface="+mn-lt"/>
              </a:rPr>
              <a:t>prezenţa mobilierului din Minele </a:t>
            </a:r>
            <a:r>
              <a:rPr lang="en-US" sz="1600" dirty="0" smtClean="0">
                <a:latin typeface="+mn-lt"/>
              </a:rPr>
              <a:t>Rudolf </a:t>
            </a:r>
            <a:r>
              <a:rPr lang="ro-RO" sz="1600" dirty="0" smtClean="0">
                <a:latin typeface="+mn-lt"/>
              </a:rPr>
              <a:t>şi </a:t>
            </a:r>
            <a:r>
              <a:rPr lang="en-US" sz="1600" dirty="0" err="1" smtClean="0"/>
              <a:t>Terezia</a:t>
            </a:r>
            <a:endParaRPr lang="ro-RO" sz="1600" dirty="0" smtClean="0"/>
          </a:p>
          <a:p>
            <a:pPr>
              <a:buFontTx/>
              <a:buBlip>
                <a:blip r:embed="rId3"/>
              </a:buBlip>
              <a:defRPr/>
            </a:pPr>
            <a:r>
              <a:rPr lang="ro-RO" sz="1600" dirty="0" smtClean="0"/>
              <a:t>Ventilaţiei insuficientă</a:t>
            </a:r>
            <a:endParaRPr lang="en-US" sz="1600" dirty="0" smtClean="0"/>
          </a:p>
        </p:txBody>
      </p:sp>
      <p:sp>
        <p:nvSpPr>
          <p:cNvPr id="10" name="Rectangle 9"/>
          <p:cNvSpPr/>
          <p:nvPr/>
        </p:nvSpPr>
        <p:spPr>
          <a:xfrm>
            <a:off x="685800" y="3733800"/>
            <a:ext cx="3733800" cy="228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p:cNvSpPr/>
          <p:nvPr/>
        </p:nvSpPr>
        <p:spPr>
          <a:xfrm>
            <a:off x="4648200" y="3733800"/>
            <a:ext cx="381000" cy="228600"/>
          </a:xfrm>
          <a:prstGeom prst="striped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3276600" y="838200"/>
            <a:ext cx="2408030"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CONCLUZII</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Rectangle 6"/>
          <p:cNvSpPr/>
          <p:nvPr/>
        </p:nvSpPr>
        <p:spPr>
          <a:xfrm>
            <a:off x="1828800" y="1752600"/>
            <a:ext cx="6705600" cy="4585871"/>
          </a:xfrm>
          <a:prstGeom prst="rect">
            <a:avLst/>
          </a:prstGeom>
        </p:spPr>
        <p:txBody>
          <a:bodyPr wrap="square">
            <a:spAutoFit/>
          </a:bodyPr>
          <a:lstStyle/>
          <a:p>
            <a:pPr>
              <a:spcBef>
                <a:spcPts val="600"/>
              </a:spcBef>
              <a:spcAft>
                <a:spcPts val="600"/>
              </a:spcAft>
              <a:buFont typeface="Wingdings" pitchFamily="2" charset="2"/>
              <a:buBlip>
                <a:blip r:embed="rId3"/>
              </a:buBlip>
            </a:pPr>
            <a:r>
              <a:rPr lang="en-US" dirty="0" smtClean="0"/>
              <a:t> </a:t>
            </a:r>
            <a:r>
              <a:rPr lang="ro-RO" dirty="0" smtClean="0"/>
              <a:t>Comparativ cu anii 1989 şi 1991, dar şi cu perioade asemănătoare de după lucrările de amenajare există parametri ai microclimatului  care au suferit anumite modificări, ca de exemplu temperatura,  umiditatea relativă, concentraţia de particule materiale şi anumiţi compuşi chimici </a:t>
            </a:r>
          </a:p>
          <a:p>
            <a:pPr>
              <a:spcBef>
                <a:spcPts val="600"/>
              </a:spcBef>
              <a:spcAft>
                <a:spcPts val="600"/>
              </a:spcAft>
              <a:buFont typeface="Wingdings" pitchFamily="2" charset="2"/>
              <a:buBlip>
                <a:blip r:embed="rId3"/>
              </a:buBlip>
            </a:pPr>
            <a:r>
              <a:rPr lang="en-US" dirty="0" smtClean="0"/>
              <a:t>Mai </a:t>
            </a:r>
            <a:r>
              <a:rPr lang="en-US" dirty="0" err="1" smtClean="0"/>
              <a:t>mult</a:t>
            </a:r>
            <a:r>
              <a:rPr lang="en-US" dirty="0" smtClean="0"/>
              <a:t> </a:t>
            </a:r>
            <a:r>
              <a:rPr lang="en-US" dirty="0" err="1" smtClean="0"/>
              <a:t>dec</a:t>
            </a:r>
            <a:r>
              <a:rPr lang="ro-RO" smtClean="0"/>
              <a:t>ât de lucrările </a:t>
            </a:r>
            <a:r>
              <a:rPr lang="ro-RO" dirty="0" smtClean="0"/>
              <a:t>de amenajare în sine, modificările sunt induse de numărul mare de vizitatori ai salinei Turda </a:t>
            </a:r>
          </a:p>
          <a:p>
            <a:pPr>
              <a:spcBef>
                <a:spcPts val="600"/>
              </a:spcBef>
              <a:spcAft>
                <a:spcPts val="600"/>
              </a:spcAft>
              <a:buFont typeface="Wingdings" pitchFamily="2" charset="2"/>
              <a:buBlip>
                <a:blip r:embed="rId3"/>
              </a:buBlip>
            </a:pPr>
            <a:endParaRPr lang="ro-RO" dirty="0" smtClean="0"/>
          </a:p>
          <a:p>
            <a:pPr>
              <a:spcBef>
                <a:spcPts val="600"/>
              </a:spcBef>
              <a:spcAft>
                <a:spcPts val="600"/>
              </a:spcAft>
              <a:buFont typeface="Wingdings" pitchFamily="2" charset="2"/>
              <a:buBlip>
                <a:blip r:embed="rId3"/>
              </a:buBlip>
            </a:pPr>
            <a:r>
              <a:rPr lang="en-US" dirty="0" smtClean="0"/>
              <a:t> </a:t>
            </a:r>
            <a:r>
              <a:rPr lang="ro-RO" dirty="0" smtClean="0"/>
              <a:t>În absenţa unui număr mare de turişti, parametrii microclimatici revin la valori normale </a:t>
            </a:r>
          </a:p>
          <a:p>
            <a:pPr>
              <a:spcBef>
                <a:spcPts val="600"/>
              </a:spcBef>
              <a:spcAft>
                <a:spcPts val="600"/>
              </a:spcAft>
              <a:buFont typeface="Wingdings" pitchFamily="2" charset="2"/>
              <a:buBlip>
                <a:blip r:embed="rId3"/>
              </a:buBlip>
            </a:pPr>
            <a:r>
              <a:rPr lang="ro-RO" dirty="0" smtClean="0"/>
              <a:t>Un plan de management corespunzător al Salinei  Turda (ventilaţie adecvată a camerelor, anumite restricţii referitoare la numărul de turişti) ar putea readuce la normal parametrii microclimatici </a:t>
            </a:r>
            <a:r>
              <a:rPr lang="en-US" dirty="0" smtClean="0"/>
              <a:t>(</a:t>
            </a:r>
            <a:r>
              <a:rPr lang="en-US" dirty="0" err="1" smtClean="0"/>
              <a:t>Bri</a:t>
            </a:r>
            <a:r>
              <a:rPr lang="ro-RO" dirty="0" smtClean="0"/>
              <a:t>ş</a:t>
            </a:r>
            <a:r>
              <a:rPr lang="en-US" dirty="0" smtClean="0"/>
              <a:t>an et al, 2010)</a:t>
            </a:r>
          </a:p>
        </p:txBody>
      </p:sp>
      <p:pic>
        <p:nvPicPr>
          <p:cNvPr id="8" name="Picture 9" descr="http://johnsboxofsoap.com/wp-content/uploads/2008/01/sad-face.jpg"/>
          <p:cNvPicPr>
            <a:picLocks noChangeAspect="1" noChangeArrowheads="1"/>
          </p:cNvPicPr>
          <p:nvPr/>
        </p:nvPicPr>
        <p:blipFill>
          <a:blip r:embed="rId4"/>
          <a:srcRect/>
          <a:stretch>
            <a:fillRect/>
          </a:stretch>
        </p:blipFill>
        <p:spPr bwMode="auto">
          <a:xfrm>
            <a:off x="0" y="2180987"/>
            <a:ext cx="1446212" cy="1371600"/>
          </a:xfrm>
          <a:prstGeom prst="rect">
            <a:avLst/>
          </a:prstGeom>
          <a:noFill/>
          <a:ln w="9525">
            <a:noFill/>
            <a:miter lim="800000"/>
            <a:headEnd/>
            <a:tailEnd/>
          </a:ln>
        </p:spPr>
      </p:pic>
      <p:sp>
        <p:nvSpPr>
          <p:cNvPr id="10" name="Left Brace 9"/>
          <p:cNvSpPr/>
          <p:nvPr/>
        </p:nvSpPr>
        <p:spPr>
          <a:xfrm>
            <a:off x="1447800" y="1752600"/>
            <a:ext cx="228600" cy="2209800"/>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1" name="Picture 11" descr="http://lonelygirlbloggers19.files.wordpress.com/2010/09/happy_face_stickers-p217475110448342518qjcl_400.jpg"/>
          <p:cNvPicPr>
            <a:picLocks noChangeAspect="1" noChangeArrowheads="1"/>
          </p:cNvPicPr>
          <p:nvPr/>
        </p:nvPicPr>
        <p:blipFill>
          <a:blip r:embed="rId5"/>
          <a:srcRect/>
          <a:stretch>
            <a:fillRect/>
          </a:stretch>
        </p:blipFill>
        <p:spPr bwMode="auto">
          <a:xfrm>
            <a:off x="-76200" y="4572000"/>
            <a:ext cx="1600200" cy="1600200"/>
          </a:xfrm>
          <a:prstGeom prst="rect">
            <a:avLst/>
          </a:prstGeom>
          <a:noFill/>
          <a:ln w="9525">
            <a:noFill/>
            <a:miter lim="800000"/>
            <a:headEnd/>
            <a:tailEnd/>
          </a:ln>
        </p:spPr>
      </p:pic>
      <p:sp>
        <p:nvSpPr>
          <p:cNvPr id="12" name="Left Brace 11"/>
          <p:cNvSpPr/>
          <p:nvPr/>
        </p:nvSpPr>
        <p:spPr>
          <a:xfrm>
            <a:off x="1447800" y="4343400"/>
            <a:ext cx="228600" cy="2057400"/>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ppt_x</p:attrName>
                                        </p:attrNameLst>
                                      </p:cBhvr>
                                      <p:tavLst>
                                        <p:tav tm="0">
                                          <p:val>
                                            <p:strVal val="#ppt_x-.2"/>
                                          </p:val>
                                        </p:tav>
                                        <p:tav tm="100000">
                                          <p:val>
                                            <p:strVal val="#ppt_x"/>
                                          </p:val>
                                        </p:tav>
                                      </p:tavLst>
                                    </p:anim>
                                    <p:anim calcmode="lin" valueType="num">
                                      <p:cBhvr>
                                        <p:cTn id="13"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
                                        </p:tgtEl>
                                      </p:cBhvr>
                                    </p:animEffect>
                                  </p:childTnLst>
                                </p:cTn>
                              </p:par>
                              <p:par>
                                <p:cTn id="15" presetID="29"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ppt_x</p:attrName>
                                        </p:attrNameLst>
                                      </p:cBhvr>
                                      <p:tavLst>
                                        <p:tav tm="0">
                                          <p:val>
                                            <p:strVal val="#ppt_x-.2"/>
                                          </p:val>
                                        </p:tav>
                                        <p:tav tm="100000">
                                          <p:val>
                                            <p:strVal val="#ppt_x"/>
                                          </p:val>
                                        </p:tav>
                                      </p:tavLst>
                                    </p:anim>
                                    <p:anim calcmode="lin" valueType="num">
                                      <p:cBhvr>
                                        <p:cTn id="1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8"/>
                                        </p:tgtEl>
                                      </p:cBhvr>
                                    </p:animEffect>
                                  </p:childTnLst>
                                </p:cTn>
                              </p:par>
                              <p:par>
                                <p:cTn id="20" presetID="29" presetClass="entr" presetSubtype="0" fill="hold"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 calcmode="lin" valueType="num">
                                      <p:cBhvr>
                                        <p:cTn id="22"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
                                            <p:txEl>
                                              <p:pRg st="0" end="0"/>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 calcmode="lin" valueType="num">
                                      <p:cBhvr>
                                        <p:cTn id="27" dur="10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28" dur="1000" fill="hold"/>
                                        <p:tgtEl>
                                          <p:spTgt spid="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nodeType="click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 calcmode="lin" valueType="num">
                                      <p:cBhvr>
                                        <p:cTn id="34" dur="1000" fill="hold"/>
                                        <p:tgtEl>
                                          <p:spTgt spid="7">
                                            <p:txEl>
                                              <p:pRg st="3" end="3"/>
                                            </p:txEl>
                                          </p:spTgt>
                                        </p:tgtEl>
                                        <p:attrNameLst>
                                          <p:attrName>ppt_x</p:attrName>
                                        </p:attrNameLst>
                                      </p:cBhvr>
                                      <p:tavLst>
                                        <p:tav tm="0">
                                          <p:val>
                                            <p:strVal val="#ppt_x-.2"/>
                                          </p:val>
                                        </p:tav>
                                        <p:tav tm="100000">
                                          <p:val>
                                            <p:strVal val="#ppt_x"/>
                                          </p:val>
                                        </p:tav>
                                      </p:tavLst>
                                    </p:anim>
                                    <p:anim calcmode="lin" valueType="num">
                                      <p:cBhvr>
                                        <p:cTn id="35" dur="1000" fill="hold"/>
                                        <p:tgtEl>
                                          <p:spTgt spid="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
                                            <p:txEl>
                                              <p:pRg st="3" end="3"/>
                                            </p:txEl>
                                          </p:spTgt>
                                        </p:tgtEl>
                                      </p:cBhvr>
                                    </p:animEffect>
                                  </p:childTnLst>
                                </p:cTn>
                              </p:par>
                              <p:par>
                                <p:cTn id="37" presetID="29" presetClass="entr" presetSubtype="0" fill="hold" nodeType="with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 calcmode="lin" valueType="num">
                                      <p:cBhvr>
                                        <p:cTn id="39" dur="1000" fill="hold"/>
                                        <p:tgtEl>
                                          <p:spTgt spid="7">
                                            <p:txEl>
                                              <p:pRg st="4" end="4"/>
                                            </p:txEl>
                                          </p:spTgt>
                                        </p:tgtEl>
                                        <p:attrNameLst>
                                          <p:attrName>ppt_x</p:attrName>
                                        </p:attrNameLst>
                                      </p:cBhvr>
                                      <p:tavLst>
                                        <p:tav tm="0">
                                          <p:val>
                                            <p:strVal val="#ppt_x-.2"/>
                                          </p:val>
                                        </p:tav>
                                        <p:tav tm="100000">
                                          <p:val>
                                            <p:strVal val="#ppt_x"/>
                                          </p:val>
                                        </p:tav>
                                      </p:tavLst>
                                    </p:anim>
                                    <p:anim calcmode="lin" valueType="num">
                                      <p:cBhvr>
                                        <p:cTn id="40" dur="1000" fill="hold"/>
                                        <p:tgtEl>
                                          <p:spTgt spid="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7">
                                            <p:txEl>
                                              <p:pRg st="4" end="4"/>
                                            </p:txEl>
                                          </p:spTgt>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ppt_x</p:attrName>
                                        </p:attrNameLst>
                                      </p:cBhvr>
                                      <p:tavLst>
                                        <p:tav tm="0">
                                          <p:val>
                                            <p:strVal val="#ppt_x-.2"/>
                                          </p:val>
                                        </p:tav>
                                        <p:tav tm="100000">
                                          <p:val>
                                            <p:strVal val="#ppt_x"/>
                                          </p:val>
                                        </p:tav>
                                      </p:tavLst>
                                    </p:anim>
                                    <p:anim calcmode="lin" valueType="num">
                                      <p:cBhvr>
                                        <p:cTn id="4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2"/>
                                        </p:tgtEl>
                                      </p:cBhvr>
                                    </p:animEffect>
                                  </p:childTnLst>
                                </p:cTn>
                              </p:par>
                              <p:par>
                                <p:cTn id="47" presetID="29"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ppt_x</p:attrName>
                                        </p:attrNameLst>
                                      </p:cBhvr>
                                      <p:tavLst>
                                        <p:tav tm="0">
                                          <p:val>
                                            <p:strVal val="#ppt_x-.2"/>
                                          </p:val>
                                        </p:tav>
                                        <p:tav tm="100000">
                                          <p:val>
                                            <p:strVal val="#ppt_x"/>
                                          </p:val>
                                        </p:tav>
                                      </p:tavLst>
                                    </p:anim>
                                    <p:anim calcmode="lin" valueType="num">
                                      <p:cBhvr>
                                        <p:cTn id="50"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2993869" y="762000"/>
            <a:ext cx="3102131"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bibliografie</a:t>
            </a:r>
            <a:endParaRPr lang="en-US" sz="2800" b="1" cap="all" spc="0" dirty="0">
              <a:ln/>
              <a:solidFill>
                <a:schemeClr val="tx2"/>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1201" name="Rectangle 1"/>
          <p:cNvSpPr>
            <a:spLocks noChangeArrowheads="1"/>
          </p:cNvSpPr>
          <p:nvPr/>
        </p:nvSpPr>
        <p:spPr bwMode="auto">
          <a:xfrm>
            <a:off x="228600" y="1219200"/>
            <a:ext cx="86868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hu-HU"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Aniţei Lidia et al., (1984), Îmbunătăţirea metodologiei de tratament a afecţiunilor respiratorii cronice nespecifice în salina Tg.Ocna, Arh. IMFBRM</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Brişan, N., Mera,</a:t>
            </a:r>
            <a:r>
              <a:rPr kumimoji="0" lang="ro-RO" sz="11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O.,  Pop</a:t>
            </a:r>
            <a:r>
              <a:rPr kumimoji="0" lang="ro-RO" sz="11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N</a:t>
            </a:r>
            <a:r>
              <a:rPr kumimoji="0" lang="ro-RO" sz="11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o-RO"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Salina Turda. Date preliminare privind posibilul impact antropic asupra microclimatului minei,</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prezentare orală în cadrul Mesei Rotunde cu Participare Internaţională Dedicată Dezvoltării Turismului Balneoclimateric şi Speleoterapiei în Salina Turda, 27-28 august 2010</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Chonka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J., (2010), </a:t>
            </a:r>
            <a:r>
              <a:rPr kumimoji="0" lang="en-US" sz="1100" b="0" i="1"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Speleotherapy</a:t>
            </a:r>
            <a:r>
              <a:rPr kumimoji="0" lang="en-US"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of the patients with allergic respiratory diseases in the Ukraine </a:t>
            </a:r>
            <a:r>
              <a:rPr kumimoji="0" lang="en-US" sz="1100" b="0" i="1"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Allergological</a:t>
            </a:r>
            <a:r>
              <a:rPr kumimoji="0" lang="en-US"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hospital</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oral presentation, Round Table with International Participation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Dedicted</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to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Balneoclimateric</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Tourism and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Turda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Salt Mine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Speleotherapy</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27-28 august 2010</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hu-HU"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Enache D. et al., (1972), Studii microclimatice în salinele Slănic Prahova şi Tg.Ocna.Ocna, Arh. IMFBRM </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Enache, L., 2010, </a:t>
            </a:r>
            <a:r>
              <a:rPr kumimoji="0" lang="ro-RO"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The Microclimate, Bioclimate and Natural Air Ionization in Turda Salt Mine – Environmental Factors with Therapeutic Potential</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comunicare orală susţinută în cadrul Mesei Rotunde cu Participare Internaţională Dedicată dezvoltării Turismului Balneoclimateric şi Speleoterapiei în Salina Turda, 27-28 august 2010 </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Faimon</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J., </a:t>
            </a: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Štelcl</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J., Sas, D., </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(2006)</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Anthropogenic CO2-flux into cave atmosphere and its environmental</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impact: A case study in the </a:t>
            </a: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Císařská</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Cave (Moravian </a:t>
            </a: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Karst</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Czech Republic)</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1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Science of the Total Environment</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231–245</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Guvernul</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României</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2006,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Hotărârea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de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Guvern</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nr. 1218 din 6</a:t>
            </a:r>
            <a:r>
              <a:rPr kumimoji="0" lang="en-US" sz="1100" b="0" i="0" u="none" strike="noStrike" cap="none" normalizeH="0" baseline="3000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Septembrie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2006,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privind</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stabilirea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cerintelor</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minime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de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securitate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si</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sanatate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in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munca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pentru</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asigurarea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protectiei</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lucratorilor</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impotriva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riscurilor</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legate de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prezenta</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agentilor</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chimici</a:t>
            </a:r>
            <a:r>
              <a:rPr kumimoji="0" lang="en-US" sz="11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Monitorul</a:t>
            </a:r>
            <a:r>
              <a:rPr kumimoji="0" lang="en-US" sz="11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rgbClr val="000000"/>
                </a:solidFill>
                <a:effectLst/>
                <a:latin typeface="Calibri" pitchFamily="34" charset="0"/>
                <a:ea typeface="Times New Roman" pitchFamily="18" charset="0"/>
                <a:cs typeface="Times New Roman" pitchFamily="18" charset="0"/>
              </a:rPr>
              <a:t>Oficial</a:t>
            </a:r>
            <a:r>
              <a:rPr kumimoji="0" lang="en-US" sz="11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no. 845, 13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Octombrie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2006</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Hoteteu, M., 2010, </a:t>
            </a:r>
            <a:r>
              <a:rPr kumimoji="0" lang="ro-RO"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Date preliminare privitor la concentraţia de gaze în aerul subteran al saline Turda şi echilibrul hidroelectronic al organismului animal în experiment,</a:t>
            </a: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comunicare orală susţinută în cadrul Mesei Rotunde cu Participare Internaţională Dedicată dezvoltării Turismului Balneoclimateric şi Speleoterapiei în Salina Turda, 27-28 august 2010</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Johnson, D., Swift, D., 2001, </a:t>
            </a:r>
            <a:r>
              <a:rPr kumimoji="0" lang="en-US" sz="1100" b="0" i="1"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Air Sampling Instruments for evaluation of atmospheric contaminants</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9</a:t>
            </a:r>
            <a:r>
              <a:rPr kumimoji="0" lang="en-US" sz="1100" b="0" i="0" u="none" strike="noStrike" cap="none" normalizeH="0" baseline="30000" dirty="0" smtClean="0">
                <a:ln>
                  <a:noFill/>
                </a:ln>
                <a:solidFill>
                  <a:schemeClr val="tx1"/>
                </a:solidFill>
                <a:effectLst/>
                <a:latin typeface="Calibri" pitchFamily="34" charset="0"/>
                <a:ea typeface="Times New Roman" pitchFamily="18" charset="0"/>
                <a:cs typeface="Times New Roman" pitchFamily="18" charset="0"/>
              </a:rPr>
              <a:t>th </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Edition, ACGIH Worldwide, 1330 Kemper Meadow Drive, Cincinnati, Ohio, Eds. Beverly, S., Charles,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S.,Mc</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1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Cammon</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Jr.,  </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o-RO"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Mera, O., Ştefănie, T., Vişinescu, V., 2010, Cetatea din muntele de sare</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Nemangwele</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  (2005), Radon în Cango Caves, </a:t>
            </a:r>
            <a:r>
              <a:rPr kumimoji="0" lang="en-US" sz="11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MSc</a:t>
            </a:r>
            <a:r>
              <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Thesis: Department of Physics, University of the Western Cape, South Africa</a:t>
            </a:r>
            <a:r>
              <a:rPr kumimoji="0" lang="ro-RO"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lvl="0"/>
            <a:r>
              <a:rPr lang="ro-RO" sz="1100" dirty="0" smtClean="0"/>
              <a:t>Simionca I., Grudnicki N., Buturuga A., Hoteteu M., Kiss J., Oprina A., (2009) </a:t>
            </a:r>
            <a:r>
              <a:rPr lang="ro-RO" sz="1100" i="1" dirty="0" smtClean="0"/>
              <a:t>Speleoterapia bolnavilor cu astm bronşic non-sever prin intermediul factorilor terapeutici din salina Slănic Prahova</a:t>
            </a:r>
            <a:r>
              <a:rPr lang="ro-RO" sz="1100" dirty="0" smtClean="0"/>
              <a:t>, (Ghid pentru bolnavii cu astm bronşic, turişti, personal medical şi tehnic), Ed. “George Tofan”, Suceava</a:t>
            </a:r>
            <a:endParaRPr lang="en-US" sz="1100" dirty="0" smtClean="0"/>
          </a:p>
          <a:p>
            <a:pPr lvl="0"/>
            <a:r>
              <a:rPr lang="en-US" sz="1100" dirty="0" smtClean="0"/>
              <a:t>William T. "Jerry" </a:t>
            </a:r>
            <a:r>
              <a:rPr lang="en-US" sz="1100" dirty="0" err="1" smtClean="0"/>
              <a:t>Winberry</a:t>
            </a:r>
            <a:r>
              <a:rPr lang="en-US" sz="1100" dirty="0" smtClean="0"/>
              <a:t>, Jr., </a:t>
            </a:r>
            <a:r>
              <a:rPr lang="en-US" sz="1100" dirty="0" err="1" smtClean="0"/>
              <a:t>EnviroTech</a:t>
            </a:r>
            <a:r>
              <a:rPr lang="en-US" sz="1100" dirty="0" smtClean="0"/>
              <a:t> Solutions, Cary, NC, 1999, Determination of metals in ambient particulate matter using atomic absorption (AA) spectroscopy, Compendium of Methods for Inorganic Air Pollutants</a:t>
            </a:r>
          </a:p>
          <a:p>
            <a:pPr lvl="0"/>
            <a:r>
              <a:rPr lang="en-US" sz="1100" cap="small" dirty="0" smtClean="0"/>
              <a:t>http://www.omniinstruments.net/gasdetection/MX21%20Plus.htm, Oldham MX 21, </a:t>
            </a:r>
            <a:r>
              <a:rPr lang="en-US" sz="1100" cap="small" dirty="0" err="1" smtClean="0"/>
              <a:t>accesat</a:t>
            </a:r>
            <a:r>
              <a:rPr lang="en-US" sz="1100" cap="small" dirty="0" smtClean="0"/>
              <a:t> </a:t>
            </a:r>
            <a:r>
              <a:rPr lang="en-US" sz="1100" cap="small" dirty="0" err="1" smtClean="0"/>
              <a:t>în</a:t>
            </a:r>
            <a:r>
              <a:rPr lang="en-US" sz="1100" cap="small" dirty="0" smtClean="0"/>
              <a:t> data de 18 </a:t>
            </a:r>
            <a:r>
              <a:rPr lang="en-US" sz="1100" cap="small" dirty="0" err="1" smtClean="0"/>
              <a:t>septembrie</a:t>
            </a:r>
            <a:r>
              <a:rPr lang="en-US" sz="1100" cap="small" dirty="0" smtClean="0"/>
              <a:t> 201</a:t>
            </a:r>
            <a:r>
              <a:rPr lang="ro-RO" sz="1100" cap="small" dirty="0" smtClean="0"/>
              <a:t>0</a:t>
            </a:r>
            <a:endParaRPr lang="en-US" sz="1100" b="1" cap="small" dirty="0" smtClean="0"/>
          </a:p>
          <a:p>
            <a:pPr lvl="0"/>
            <a:r>
              <a:rPr lang="en-US" sz="1100" dirty="0" smtClean="0"/>
              <a:t>*** 2006, Model 8520, DUSTTRAK</a:t>
            </a:r>
            <a:r>
              <a:rPr lang="en-US" sz="1100" baseline="30000" dirty="0" smtClean="0"/>
              <a:t>TM </a:t>
            </a:r>
            <a:r>
              <a:rPr lang="en-US" sz="1100" dirty="0" smtClean="0"/>
              <a:t>Aerosol Monitor, Operation and Service Manual, TSI, </a:t>
            </a:r>
          </a:p>
          <a:p>
            <a:pPr lvl="0"/>
            <a:r>
              <a:rPr lang="ro-RO" sz="1100" dirty="0" smtClean="0"/>
              <a:t>***, 1989, Studiul microclimatic al salinei Turda în vederea valorificării sale terapeutice</a:t>
            </a:r>
            <a:endParaRPr lang="en-US" sz="1100" dirty="0" smtClean="0"/>
          </a:p>
          <a:p>
            <a:pPr lvl="0"/>
            <a:r>
              <a:rPr lang="it-IT" sz="1100" cap="small" dirty="0" smtClean="0"/>
              <a:t>***, 1991, </a:t>
            </a:r>
            <a:r>
              <a:rPr lang="ro-RO" sz="1100" cap="small" dirty="0" smtClean="0"/>
              <a:t>Raport privind condiţiile de microclimat şi factorii sanogeni din mina de sare Turda</a:t>
            </a:r>
            <a:endParaRPr lang="en-US" sz="1100" b="1" cap="small" dirty="0" smtClean="0"/>
          </a:p>
          <a:p>
            <a:pPr lvl="0"/>
            <a:r>
              <a:rPr lang="en-US" sz="1100" dirty="0" smtClean="0"/>
              <a:t>***, 2008, Air Velocity Meter, AIRFLOWTM Model TA430, Operation and Service Manual</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o-RO" sz="11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dvd-ppt-slideshow.com/blog/wp-content/uploads/2009/08/back-to-school-powerpoint-background-5.png"/>
          <p:cNvPicPr>
            <a:picLocks noChangeAspect="1" noChangeArrowheads="1"/>
          </p:cNvPicPr>
          <p:nvPr/>
        </p:nvPicPr>
        <p:blipFill>
          <a:blip r:embed="rId2"/>
          <a:srcRect l="8794" t="21781" r="21551" b="10896"/>
          <a:stretch>
            <a:fillRect/>
          </a:stretch>
        </p:blipFill>
        <p:spPr bwMode="auto">
          <a:xfrm>
            <a:off x="0" y="0"/>
            <a:ext cx="9144000" cy="6858000"/>
          </a:xfrm>
          <a:prstGeom prst="rect">
            <a:avLst/>
          </a:prstGeom>
          <a:noFill/>
        </p:spPr>
      </p:pic>
      <p:sp>
        <p:nvSpPr>
          <p:cNvPr id="5" name="Rectangle 4"/>
          <p:cNvSpPr/>
          <p:nvPr/>
        </p:nvSpPr>
        <p:spPr>
          <a:xfrm>
            <a:off x="3048000" y="533400"/>
            <a:ext cx="5134291" cy="1754326"/>
          </a:xfrm>
          <a:prstGeom prst="rect">
            <a:avLst/>
          </a:prstGeom>
          <a:noFill/>
        </p:spPr>
        <p:txBody>
          <a:bodyPr wrap="none" lIns="91440" tIns="45720" rIns="91440" bIns="45720">
            <a:spAutoFit/>
          </a:bodyPr>
          <a:lstStyle/>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V</a:t>
            </a:r>
            <a:r>
              <a:rPr lang="ro-RO"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ă</a:t>
            </a: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mul</a:t>
            </a:r>
            <a:r>
              <a:rPr lang="ro-RO"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ţ</a:t>
            </a:r>
            <a:r>
              <a:rPr lang="en-US"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umesc</a:t>
            </a: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ro-RO"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pPr algn="ctr"/>
            <a:r>
              <a:rPr lang="ro-RO"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pentru atenţie!</a:t>
            </a:r>
            <a:endParaRPr 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Footer Placeholder 5"/>
          <p:cNvSpPr>
            <a:spLocks noGrp="1"/>
          </p:cNvSpPr>
          <p:nvPr>
            <p:ph type="ftr" sz="quarter" idx="11"/>
          </p:nvPr>
        </p:nvSpPr>
        <p:spPr/>
        <p:txBody>
          <a:bodyPr/>
          <a:lstStyle/>
          <a:p>
            <a:r>
              <a:rPr lang="en-US" smtClean="0"/>
              <a:t>iulie 2012, Turda</a:t>
            </a:r>
            <a:endParaRPr lang="en-US" dirty="0"/>
          </a:p>
        </p:txBody>
      </p:sp>
      <p:pic>
        <p:nvPicPr>
          <p:cNvPr id="7" name="Picture 2" descr="D:\master\ok MASTER GPM an 2\An 2\sem 2\dizertatie\Picture1.png"/>
          <p:cNvPicPr>
            <a:picLocks noChangeAspect="1" noChangeArrowheads="1"/>
          </p:cNvPicPr>
          <p:nvPr/>
        </p:nvPicPr>
        <p:blipFill>
          <a:blip r:embed="rId3" cstate="print"/>
          <a:srcRect r="39106" b="4923"/>
          <a:stretch>
            <a:fillRect/>
          </a:stretch>
        </p:blipFill>
        <p:spPr bwMode="auto">
          <a:xfrm rot="20961006">
            <a:off x="284475" y="2396978"/>
            <a:ext cx="3200047" cy="42015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1" name="Picture 3" descr="D:\BACKUP\de salvat_E\Nicushor\ok PICS\TURDA_PRAID\Turda_16.dec.2009\DSCN0353.JPG"/>
          <p:cNvPicPr>
            <a:picLocks noChangeAspect="1" noChangeArrowheads="1"/>
          </p:cNvPicPr>
          <p:nvPr/>
        </p:nvPicPr>
        <p:blipFill>
          <a:blip r:embed="rId4" cstate="print"/>
          <a:srcRect/>
          <a:stretch>
            <a:fillRect/>
          </a:stretch>
        </p:blipFill>
        <p:spPr bwMode="auto">
          <a:xfrm>
            <a:off x="3733800" y="5105400"/>
            <a:ext cx="1673225" cy="12549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lumMod val="85000"/>
                <a:lumOff val="15000"/>
              </a:schemeClr>
            </a:gs>
            <a:gs pos="7001">
              <a:srgbClr val="E6E6E6"/>
            </a:gs>
            <a:gs pos="32001">
              <a:srgbClr val="7D8496"/>
            </a:gs>
            <a:gs pos="47000">
              <a:srgbClr val="E6E6E6"/>
            </a:gs>
            <a:gs pos="85001">
              <a:srgbClr val="7D8496"/>
            </a:gs>
            <a:gs pos="100000">
              <a:srgbClr val="E6E6E6"/>
            </a:gs>
          </a:gsLst>
          <a:lin ang="2700000" scaled="1"/>
          <a:tileRect/>
        </a:gradFill>
        <a:effectLst/>
      </p:bgPr>
    </p:bg>
    <p:spTree>
      <p:nvGrpSpPr>
        <p:cNvPr id="1" name=""/>
        <p:cNvGrpSpPr/>
        <p:nvPr/>
      </p:nvGrpSpPr>
      <p:grpSpPr>
        <a:xfrm>
          <a:off x="0" y="0"/>
          <a:ext cx="0" cy="0"/>
          <a:chOff x="0" y="0"/>
          <a:chExt cx="0" cy="0"/>
        </a:xfrm>
      </p:grpSpPr>
      <p:pic>
        <p:nvPicPr>
          <p:cNvPr id="31" name="Picture 12" descr="D:\BACKUP\de salvat_E\Nicushor\ok PICS\TURDA_PRAID\deschidere oficiala_Salina Turda\IMG_7712.JPG"/>
          <p:cNvPicPr>
            <a:picLocks noChangeAspect="1" noChangeArrowheads="1"/>
          </p:cNvPicPr>
          <p:nvPr/>
        </p:nvPicPr>
        <p:blipFill>
          <a:blip r:embed="rId2" cstate="print"/>
          <a:srcRect/>
          <a:stretch>
            <a:fillRect/>
          </a:stretch>
        </p:blipFill>
        <p:spPr bwMode="auto">
          <a:xfrm rot="5400000">
            <a:off x="895351" y="857249"/>
            <a:ext cx="6858000" cy="5143501"/>
          </a:xfrm>
          <a:prstGeom prst="rect">
            <a:avLst/>
          </a:prstGeom>
          <a:ln>
            <a:noFill/>
          </a:ln>
          <a:effectLst>
            <a:outerShdw blurRad="292100" dist="139700" dir="2700000" algn="tl" rotWithShape="0">
              <a:srgbClr val="333333">
                <a:alpha val="65000"/>
              </a:srgbClr>
            </a:outerShdw>
          </a:effectLst>
        </p:spPr>
      </p:pic>
      <p:pic>
        <p:nvPicPr>
          <p:cNvPr id="12" name="Picture 3"/>
          <p:cNvPicPr>
            <a:picLocks noChangeAspect="1" noChangeArrowheads="1"/>
          </p:cNvPicPr>
          <p:nvPr/>
        </p:nvPicPr>
        <p:blipFill>
          <a:blip r:embed="rId3" cstate="print">
            <a:lum bright="20000"/>
          </a:blip>
          <a:srcRect/>
          <a:stretch>
            <a:fillRect/>
          </a:stretch>
        </p:blipFill>
        <p:spPr bwMode="auto">
          <a:xfrm rot="21396317">
            <a:off x="1114995" y="65417"/>
            <a:ext cx="2259689" cy="1694767"/>
          </a:xfrm>
          <a:prstGeom prst="rect">
            <a:avLst/>
          </a:prstGeom>
          <a:ln>
            <a:noFill/>
          </a:ln>
          <a:effectLst>
            <a:outerShdw blurRad="292100" dist="139700" dir="2700000" algn="tl" rotWithShape="0">
              <a:srgbClr val="333333">
                <a:alpha val="65000"/>
              </a:srgbClr>
            </a:outerShdw>
          </a:effectLst>
        </p:spPr>
      </p:pic>
      <p:pic>
        <p:nvPicPr>
          <p:cNvPr id="13" name="Picture 4"/>
          <p:cNvPicPr>
            <a:picLocks noChangeAspect="1" noChangeArrowheads="1"/>
          </p:cNvPicPr>
          <p:nvPr/>
        </p:nvPicPr>
        <p:blipFill>
          <a:blip r:embed="rId4" cstate="print">
            <a:lum bright="10000"/>
          </a:blip>
          <a:srcRect/>
          <a:stretch>
            <a:fillRect/>
          </a:stretch>
        </p:blipFill>
        <p:spPr bwMode="auto">
          <a:xfrm rot="298601">
            <a:off x="5288669" y="24922"/>
            <a:ext cx="2409876" cy="1807407"/>
          </a:xfrm>
          <a:prstGeom prst="rect">
            <a:avLst/>
          </a:prstGeom>
          <a:ln>
            <a:noFill/>
          </a:ln>
          <a:effectLst>
            <a:outerShdw blurRad="292100" dist="139700" dir="2700000" algn="tl" rotWithShape="0">
              <a:srgbClr val="333333">
                <a:alpha val="65000"/>
              </a:srgbClr>
            </a:outerShdw>
          </a:effectLst>
        </p:spPr>
      </p:pic>
      <p:pic>
        <p:nvPicPr>
          <p:cNvPr id="14" name="Picture 5"/>
          <p:cNvPicPr>
            <a:picLocks noChangeAspect="1" noChangeArrowheads="1"/>
          </p:cNvPicPr>
          <p:nvPr/>
        </p:nvPicPr>
        <p:blipFill>
          <a:blip r:embed="rId5" cstate="print"/>
          <a:srcRect/>
          <a:stretch>
            <a:fillRect/>
          </a:stretch>
        </p:blipFill>
        <p:spPr bwMode="auto">
          <a:xfrm rot="479587">
            <a:off x="6271271" y="1811447"/>
            <a:ext cx="2233702" cy="1675277"/>
          </a:xfrm>
          <a:prstGeom prst="rect">
            <a:avLst/>
          </a:prstGeom>
          <a:ln>
            <a:noFill/>
          </a:ln>
          <a:effectLst>
            <a:outerShdw blurRad="292100" dist="139700" dir="2700000" algn="tl" rotWithShape="0">
              <a:srgbClr val="333333">
                <a:alpha val="65000"/>
              </a:srgbClr>
            </a:outerShdw>
          </a:effectLst>
        </p:spPr>
      </p:pic>
      <p:pic>
        <p:nvPicPr>
          <p:cNvPr id="23" name="Picture 8"/>
          <p:cNvPicPr>
            <a:picLocks noChangeAspect="1" noChangeArrowheads="1"/>
          </p:cNvPicPr>
          <p:nvPr/>
        </p:nvPicPr>
        <p:blipFill>
          <a:blip r:embed="rId6" cstate="print"/>
          <a:srcRect/>
          <a:stretch>
            <a:fillRect/>
          </a:stretch>
        </p:blipFill>
        <p:spPr bwMode="auto">
          <a:xfrm rot="327134">
            <a:off x="5936544" y="3414923"/>
            <a:ext cx="2292749" cy="1719562"/>
          </a:xfrm>
          <a:prstGeom prst="rect">
            <a:avLst/>
          </a:prstGeom>
          <a:noFill/>
          <a:ln w="9525">
            <a:noFill/>
            <a:miter lim="800000"/>
            <a:headEnd/>
            <a:tailEnd/>
          </a:ln>
          <a:effectLst/>
        </p:spPr>
      </p:pic>
      <p:pic>
        <p:nvPicPr>
          <p:cNvPr id="24" name="Picture 9"/>
          <p:cNvPicPr>
            <a:picLocks noChangeAspect="1" noChangeArrowheads="1"/>
          </p:cNvPicPr>
          <p:nvPr/>
        </p:nvPicPr>
        <p:blipFill>
          <a:blip r:embed="rId7" cstate="print"/>
          <a:srcRect/>
          <a:stretch>
            <a:fillRect/>
          </a:stretch>
        </p:blipFill>
        <p:spPr bwMode="auto">
          <a:xfrm rot="21419746">
            <a:off x="1638597" y="5187274"/>
            <a:ext cx="2024435" cy="1518326"/>
          </a:xfrm>
          <a:prstGeom prst="rect">
            <a:avLst/>
          </a:prstGeom>
          <a:ln>
            <a:noFill/>
          </a:ln>
          <a:effectLst>
            <a:outerShdw blurRad="292100" dist="139700" dir="2700000" algn="tl" rotWithShape="0">
              <a:srgbClr val="333333">
                <a:alpha val="65000"/>
              </a:srgbClr>
            </a:outerShdw>
          </a:effectLst>
        </p:spPr>
      </p:pic>
      <p:pic>
        <p:nvPicPr>
          <p:cNvPr id="1032" name="Picture 8" descr="D:\BACKUP\de salvat_E\Nicushor\ok PICS\TURDA_PRAID\22 sept\IMG_0137.JPG"/>
          <p:cNvPicPr>
            <a:picLocks noChangeAspect="1" noChangeArrowheads="1"/>
          </p:cNvPicPr>
          <p:nvPr/>
        </p:nvPicPr>
        <p:blipFill>
          <a:blip r:embed="rId8" cstate="print"/>
          <a:srcRect/>
          <a:stretch>
            <a:fillRect/>
          </a:stretch>
        </p:blipFill>
        <p:spPr bwMode="auto">
          <a:xfrm rot="335854">
            <a:off x="5206153" y="5146738"/>
            <a:ext cx="2113003" cy="1584590"/>
          </a:xfrm>
          <a:prstGeom prst="rect">
            <a:avLst/>
          </a:prstGeom>
          <a:ln>
            <a:noFill/>
          </a:ln>
          <a:effectLst>
            <a:outerShdw blurRad="292100" dist="139700" dir="2700000" algn="tl" rotWithShape="0">
              <a:srgbClr val="333333">
                <a:alpha val="65000"/>
              </a:srgbClr>
            </a:outerShdw>
          </a:effectLst>
        </p:spPr>
      </p:pic>
      <p:pic>
        <p:nvPicPr>
          <p:cNvPr id="29" name="Picture 9" descr="C:\Documents and Settings\Nico\Desktop\r1190401k.jpg"/>
          <p:cNvPicPr>
            <a:picLocks noChangeAspect="1" noChangeArrowheads="1"/>
          </p:cNvPicPr>
          <p:nvPr/>
        </p:nvPicPr>
        <p:blipFill>
          <a:blip r:embed="rId9" cstate="print">
            <a:lum contrast="-40000"/>
          </a:blip>
          <a:srcRect/>
          <a:stretch>
            <a:fillRect/>
          </a:stretch>
        </p:blipFill>
        <p:spPr bwMode="auto">
          <a:xfrm rot="21343171">
            <a:off x="1125753" y="3374367"/>
            <a:ext cx="2057400" cy="1656562"/>
          </a:xfrm>
          <a:prstGeom prst="rect">
            <a:avLst/>
          </a:prstGeom>
          <a:ln>
            <a:noFill/>
          </a:ln>
          <a:effectLst>
            <a:outerShdw blurRad="292100" dist="139700" dir="2700000" algn="tl" rotWithShape="0">
              <a:srgbClr val="333333">
                <a:alpha val="65000"/>
              </a:srgbClr>
            </a:outerShdw>
          </a:effectLst>
        </p:spPr>
      </p:pic>
      <p:pic>
        <p:nvPicPr>
          <p:cNvPr id="25" name="Picture 10" descr="D:\BACKUP\de salvat_E\Nicushor\my boyfreiend and I\ok my boyfrend and I\salina Turda\poze salina si Mihai Viteazu 009.jpg"/>
          <p:cNvPicPr>
            <a:picLocks noGrp="1" noChangeAspect="1" noChangeArrowheads="1"/>
          </p:cNvPicPr>
          <p:nvPr>
            <p:ph idx="1"/>
          </p:nvPr>
        </p:nvPicPr>
        <p:blipFill>
          <a:blip r:embed="rId10" cstate="print"/>
          <a:srcRect/>
          <a:stretch>
            <a:fillRect/>
          </a:stretch>
        </p:blipFill>
        <p:spPr bwMode="auto">
          <a:xfrm rot="21280408">
            <a:off x="679448" y="1745015"/>
            <a:ext cx="2139102" cy="1604326"/>
          </a:xfrm>
          <a:prstGeom prst="rect">
            <a:avLst/>
          </a:prstGeom>
          <a:noFill/>
        </p:spPr>
      </p:pic>
      <p:pic>
        <p:nvPicPr>
          <p:cNvPr id="1026" name="Picture 2"/>
          <p:cNvPicPr>
            <a:picLocks noChangeAspect="1" noChangeArrowheads="1"/>
          </p:cNvPicPr>
          <p:nvPr/>
        </p:nvPicPr>
        <p:blipFill>
          <a:blip r:embed="rId11"/>
          <a:srcRect/>
          <a:stretch>
            <a:fillRect/>
          </a:stretch>
        </p:blipFill>
        <p:spPr bwMode="auto">
          <a:xfrm>
            <a:off x="3048000" y="2714625"/>
            <a:ext cx="3000375" cy="1247775"/>
          </a:xfrm>
          <a:prstGeom prst="rect">
            <a:avLst/>
          </a:prstGeom>
          <a:ln>
            <a:noFill/>
          </a:ln>
          <a:effectLst>
            <a:outerShdw blurRad="292100" dist="139700" dir="2700000" algn="tl" rotWithShape="0">
              <a:srgbClr val="333333">
                <a:alpha val="65000"/>
              </a:srgbClr>
            </a:outerShdw>
          </a:effectLst>
        </p:spPr>
      </p:pic>
      <p:sp>
        <p:nvSpPr>
          <p:cNvPr id="16" name="Footer Placeholder 15"/>
          <p:cNvSpPr>
            <a:spLocks noGrp="1"/>
          </p:cNvSpPr>
          <p:nvPr>
            <p:ph type="ftr" sz="quarter" idx="11"/>
          </p:nvPr>
        </p:nvSpPr>
        <p:spPr>
          <a:xfrm>
            <a:off x="2971800" y="6356350"/>
            <a:ext cx="2895600" cy="365125"/>
          </a:xfrm>
        </p:spPr>
        <p:txBody>
          <a:bodyPr/>
          <a:lstStyle/>
          <a:p>
            <a:r>
              <a:rPr lang="en-US" smtClean="0"/>
              <a:t>iulie 2012, Turda</a:t>
            </a:r>
            <a:endParaRPr lang="en-US"/>
          </a:p>
        </p:txBody>
      </p:sp>
    </p:spTree>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3124200" y="6400800"/>
            <a:ext cx="2895600" cy="365125"/>
          </a:xfrm>
        </p:spPr>
        <p:txBody>
          <a:bodyPr/>
          <a:lstStyle/>
          <a:p>
            <a:r>
              <a:rPr lang="en-US" smtClean="0"/>
              <a:t>iulie 2012, Turda</a:t>
            </a:r>
            <a:endParaRPr lang="en-US" dirty="0"/>
          </a:p>
        </p:txBody>
      </p:sp>
      <p:pic>
        <p:nvPicPr>
          <p:cNvPr id="11"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12" name="Rectangle 11"/>
          <p:cNvSpPr/>
          <p:nvPr/>
        </p:nvSpPr>
        <p:spPr>
          <a:xfrm>
            <a:off x="2819400" y="838200"/>
            <a:ext cx="3506088"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 introducere</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6" name="Picture 5"/>
          <p:cNvPicPr>
            <a:picLocks noChangeAspect="1" noChangeArrowheads="1"/>
          </p:cNvPicPr>
          <p:nvPr/>
        </p:nvPicPr>
        <p:blipFill>
          <a:blip r:embed="rId3" cstate="print"/>
          <a:srcRect/>
          <a:stretch>
            <a:fillRect/>
          </a:stretch>
        </p:blipFill>
        <p:spPr bwMode="auto">
          <a:xfrm>
            <a:off x="6019800" y="1736725"/>
            <a:ext cx="3124200" cy="2813050"/>
          </a:xfrm>
          <a:prstGeom prst="rect">
            <a:avLst/>
          </a:prstGeom>
          <a:ln>
            <a:noFill/>
          </a:ln>
          <a:effectLst>
            <a:outerShdw blurRad="292100" dist="139700" dir="2700000" algn="tl" rotWithShape="0">
              <a:srgbClr val="333333">
                <a:alpha val="65000"/>
              </a:srgbClr>
            </a:outerShdw>
          </a:effectLst>
        </p:spPr>
      </p:pic>
      <p:sp>
        <p:nvSpPr>
          <p:cNvPr id="17" name="Oval 6"/>
          <p:cNvSpPr>
            <a:spLocks noChangeArrowheads="1"/>
          </p:cNvSpPr>
          <p:nvPr/>
        </p:nvSpPr>
        <p:spPr bwMode="auto">
          <a:xfrm>
            <a:off x="7086600" y="2803525"/>
            <a:ext cx="76200" cy="76200"/>
          </a:xfrm>
          <a:prstGeom prst="ellipse">
            <a:avLst/>
          </a:prstGeom>
          <a:solidFill>
            <a:schemeClr val="accent1"/>
          </a:solidFill>
          <a:ln w="9525">
            <a:noFill/>
            <a:round/>
            <a:headEnd/>
            <a:tailEnd/>
          </a:ln>
        </p:spPr>
        <p:txBody>
          <a:bodyPr wrap="none" anchor="ctr"/>
          <a:lstStyle/>
          <a:p>
            <a:endParaRPr lang="en-US"/>
          </a:p>
        </p:txBody>
      </p:sp>
      <p:sp>
        <p:nvSpPr>
          <p:cNvPr id="18" name="Oval 7"/>
          <p:cNvSpPr>
            <a:spLocks noChangeArrowheads="1"/>
          </p:cNvSpPr>
          <p:nvPr/>
        </p:nvSpPr>
        <p:spPr bwMode="auto">
          <a:xfrm>
            <a:off x="7239000" y="2879725"/>
            <a:ext cx="76200" cy="76200"/>
          </a:xfrm>
          <a:prstGeom prst="ellipse">
            <a:avLst/>
          </a:prstGeom>
          <a:solidFill>
            <a:schemeClr val="accent1"/>
          </a:solidFill>
          <a:ln w="9525">
            <a:noFill/>
            <a:round/>
            <a:headEnd/>
            <a:tailEnd/>
          </a:ln>
        </p:spPr>
        <p:txBody>
          <a:bodyPr wrap="none" anchor="ctr"/>
          <a:lstStyle/>
          <a:p>
            <a:endParaRPr lang="en-US"/>
          </a:p>
        </p:txBody>
      </p:sp>
      <p:sp>
        <p:nvSpPr>
          <p:cNvPr id="19" name="Text Box 8"/>
          <p:cNvSpPr txBox="1">
            <a:spLocks noChangeArrowheads="1"/>
          </p:cNvSpPr>
          <p:nvPr/>
        </p:nvSpPr>
        <p:spPr bwMode="auto">
          <a:xfrm>
            <a:off x="6705600" y="2557463"/>
            <a:ext cx="914400" cy="246062"/>
          </a:xfrm>
          <a:prstGeom prst="rect">
            <a:avLst/>
          </a:prstGeom>
          <a:solidFill>
            <a:schemeClr val="accent3">
              <a:lumMod val="60000"/>
              <a:lumOff val="40000"/>
            </a:schemeClr>
          </a:solidFill>
          <a:ln w="9525">
            <a:noFill/>
            <a:miter lim="800000"/>
            <a:headEnd/>
            <a:tailEnd/>
          </a:ln>
          <a:effectLst>
            <a:innerShdw blurRad="63500" dist="50800" dir="13500000">
              <a:prstClr val="black">
                <a:alpha val="50000"/>
              </a:prstClr>
            </a:innerShdw>
          </a:effectLst>
        </p:spPr>
        <p:txBody>
          <a:bodyPr>
            <a:spAutoFit/>
          </a:bodyPr>
          <a:lstStyle/>
          <a:p>
            <a:pPr>
              <a:spcBef>
                <a:spcPct val="50000"/>
              </a:spcBef>
              <a:defRPr/>
            </a:pPr>
            <a:r>
              <a:rPr lang="en-US" sz="1000" dirty="0"/>
              <a:t>Cluj-Napoca </a:t>
            </a:r>
          </a:p>
        </p:txBody>
      </p:sp>
      <p:sp>
        <p:nvSpPr>
          <p:cNvPr id="20" name="Text Box 9"/>
          <p:cNvSpPr txBox="1">
            <a:spLocks noChangeArrowheads="1"/>
          </p:cNvSpPr>
          <p:nvPr/>
        </p:nvSpPr>
        <p:spPr bwMode="auto">
          <a:xfrm>
            <a:off x="7315200" y="2803525"/>
            <a:ext cx="533400" cy="246063"/>
          </a:xfrm>
          <a:prstGeom prst="rect">
            <a:avLst/>
          </a:prstGeom>
          <a:solidFill>
            <a:schemeClr val="accent3">
              <a:lumMod val="60000"/>
              <a:lumOff val="40000"/>
            </a:schemeClr>
          </a:solidFill>
          <a:ln w="9525">
            <a:noFill/>
            <a:miter lim="800000"/>
            <a:headEnd/>
            <a:tailEnd/>
          </a:ln>
          <a:effectLst>
            <a:innerShdw blurRad="63500" dist="50800" dir="2700000">
              <a:prstClr val="black">
                <a:alpha val="50000"/>
              </a:prstClr>
            </a:innerShdw>
          </a:effectLst>
        </p:spPr>
        <p:txBody>
          <a:bodyPr>
            <a:spAutoFit/>
          </a:bodyPr>
          <a:lstStyle/>
          <a:p>
            <a:pPr>
              <a:spcBef>
                <a:spcPct val="50000"/>
              </a:spcBef>
              <a:defRPr/>
            </a:pPr>
            <a:r>
              <a:rPr lang="en-US" sz="1000" dirty="0" err="1"/>
              <a:t>Turda</a:t>
            </a:r>
            <a:r>
              <a:rPr lang="en-US" sz="1000" dirty="0"/>
              <a:t> </a:t>
            </a:r>
          </a:p>
        </p:txBody>
      </p:sp>
      <p:graphicFrame>
        <p:nvGraphicFramePr>
          <p:cNvPr id="13" name="Diagram 12"/>
          <p:cNvGraphicFramePr/>
          <p:nvPr/>
        </p:nvGraphicFramePr>
        <p:xfrm>
          <a:off x="381000" y="1955800"/>
          <a:ext cx="51816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457200" y="1752600"/>
            <a:ext cx="1524000" cy="685800"/>
          </a:xfrm>
          <a:prstGeom prst="rect">
            <a:avLst/>
          </a:prstGeom>
          <a:effectLst>
            <a:outerShdw blurRad="45000" dist="25000" dir="5400000" rotWithShape="0">
              <a:srgbClr val="000000">
                <a:alpha val="38000"/>
              </a:srgb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o-RO"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Salina Turda</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1" name="Notched Right Arrow 20"/>
          <p:cNvSpPr/>
          <p:nvPr/>
        </p:nvSpPr>
        <p:spPr>
          <a:xfrm rot="5172834">
            <a:off x="934194" y="2904999"/>
            <a:ext cx="609600" cy="3048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477000" y="5410200"/>
            <a:ext cx="2209800" cy="990600"/>
          </a:xfrm>
          <a:prstGeom prst="rect">
            <a:avLst/>
          </a:prstGeom>
          <a:effectLst>
            <a:outerShdw blurRad="45000" dist="25000" dir="5400000" rotWithShape="0">
              <a:srgbClr val="000000">
                <a:alpha val="38000"/>
              </a:srgbClr>
            </a:outerShdw>
            <a:reflection blurRad="6350" stA="50000" endA="300" endPos="55000" dir="5400000" sy="-100000" algn="bl" rotWithShape="0"/>
          </a:effectLst>
        </p:spPr>
        <p:style>
          <a:lnRef idx="1">
            <a:schemeClr val="accent1"/>
          </a:lnRef>
          <a:fillRef idx="2">
            <a:schemeClr val="accent1"/>
          </a:fillRef>
          <a:effectRef idx="1">
            <a:schemeClr val="accent1"/>
          </a:effectRef>
          <a:fontRef idx="minor">
            <a:schemeClr val="dk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Tratarea</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bolilor</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respiratorii</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2" name="Notched Right Arrow 21"/>
          <p:cNvSpPr/>
          <p:nvPr/>
        </p:nvSpPr>
        <p:spPr>
          <a:xfrm rot="21417932">
            <a:off x="5097759" y="5724398"/>
            <a:ext cx="609600" cy="3048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heckerboard(across)">
                                      <p:cBhvr>
                                        <p:cTn id="10" dur="500"/>
                                        <p:tgtEl>
                                          <p:spTgt spid="1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heckerboard(across)">
                                      <p:cBhvr>
                                        <p:cTn id="13" dur="500"/>
                                        <p:tgtEl>
                                          <p:spTgt spid="1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checkerboard(across)">
                                      <p:cBhvr>
                                        <p:cTn id="16" dur="500"/>
                                        <p:tgtEl>
                                          <p:spTgt spid="18"/>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24200" y="6553200"/>
            <a:ext cx="2895600" cy="365125"/>
          </a:xfrm>
        </p:spPr>
        <p:txBody>
          <a:bodyPr/>
          <a:lstStyle/>
          <a:p>
            <a:r>
              <a:rPr lang="en-US" smtClean="0"/>
              <a:t>iulie 2012, Turda</a:t>
            </a:r>
            <a:endParaRPr lang="en-US" dirty="0"/>
          </a:p>
        </p:txBody>
      </p:sp>
      <p:pic>
        <p:nvPicPr>
          <p:cNvPr id="5"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pic>
        <p:nvPicPr>
          <p:cNvPr id="7" name="Picture 13" descr="D:\BACKUP\de salvat_E\Nicushor\PICS\TURDA_PRAID\deschidere oficiala_Salina Turda\IMG_4210.JPG"/>
          <p:cNvPicPr>
            <a:picLocks noChangeAspect="1" noChangeArrowheads="1"/>
          </p:cNvPicPr>
          <p:nvPr/>
        </p:nvPicPr>
        <p:blipFill>
          <a:blip r:embed="rId3" cstate="print"/>
          <a:srcRect/>
          <a:stretch>
            <a:fillRect/>
          </a:stretch>
        </p:blipFill>
        <p:spPr bwMode="auto">
          <a:xfrm>
            <a:off x="0" y="1981200"/>
            <a:ext cx="2946199" cy="2209800"/>
          </a:xfrm>
          <a:prstGeom prst="rect">
            <a:avLst/>
          </a:prstGeom>
          <a:ln>
            <a:noFill/>
          </a:ln>
          <a:effectLst>
            <a:softEdge rad="112500"/>
          </a:effectLst>
        </p:spPr>
      </p:pic>
      <p:pic>
        <p:nvPicPr>
          <p:cNvPr id="8" name="Picture 11" descr="D:\BACKUP\de salvat_E\Nicushor\PICS\TURDA_PRAID\deschidere oficiala_Salina Turda\IMG_7709.JPG"/>
          <p:cNvPicPr>
            <a:picLocks noChangeAspect="1" noChangeArrowheads="1"/>
          </p:cNvPicPr>
          <p:nvPr/>
        </p:nvPicPr>
        <p:blipFill>
          <a:blip r:embed="rId4" cstate="print"/>
          <a:srcRect/>
          <a:stretch>
            <a:fillRect/>
          </a:stretch>
        </p:blipFill>
        <p:spPr bwMode="auto">
          <a:xfrm>
            <a:off x="5689854" y="4267182"/>
            <a:ext cx="3454146" cy="2590818"/>
          </a:xfrm>
          <a:prstGeom prst="rect">
            <a:avLst/>
          </a:prstGeom>
          <a:ln>
            <a:noFill/>
          </a:ln>
          <a:effectLst>
            <a:softEdge rad="112500"/>
          </a:effectLst>
        </p:spPr>
      </p:pic>
      <p:pic>
        <p:nvPicPr>
          <p:cNvPr id="9" name="Picture 12" descr="D:\BACKUP\de salvat_E\Nicushor\PICS\TURDA_PRAID\deschidere oficiala_Salina Turda\IMG_4186.JPG"/>
          <p:cNvPicPr>
            <a:picLocks noChangeAspect="1" noChangeArrowheads="1"/>
          </p:cNvPicPr>
          <p:nvPr/>
        </p:nvPicPr>
        <p:blipFill>
          <a:blip r:embed="rId5" cstate="print"/>
          <a:srcRect/>
          <a:stretch>
            <a:fillRect/>
          </a:stretch>
        </p:blipFill>
        <p:spPr bwMode="auto">
          <a:xfrm>
            <a:off x="0" y="4191000"/>
            <a:ext cx="3581400" cy="2686232"/>
          </a:xfrm>
          <a:prstGeom prst="rect">
            <a:avLst/>
          </a:prstGeom>
          <a:ln>
            <a:noFill/>
          </a:ln>
          <a:effectLst>
            <a:softEdge rad="112500"/>
          </a:effectLst>
        </p:spPr>
      </p:pic>
      <p:pic>
        <p:nvPicPr>
          <p:cNvPr id="10" name="Picture 4" descr="D:\BACKUP\de salvat_E\Nicushor\PICS\TURDA_PRAID\13 martie 2010\IMG_7817.JPG"/>
          <p:cNvPicPr>
            <a:picLocks noChangeAspect="1" noChangeArrowheads="1"/>
          </p:cNvPicPr>
          <p:nvPr/>
        </p:nvPicPr>
        <p:blipFill>
          <a:blip r:embed="rId6" cstate="print"/>
          <a:srcRect/>
          <a:stretch>
            <a:fillRect/>
          </a:stretch>
        </p:blipFill>
        <p:spPr bwMode="auto">
          <a:xfrm>
            <a:off x="6197837" y="1981200"/>
            <a:ext cx="2946163" cy="2209800"/>
          </a:xfrm>
          <a:prstGeom prst="rect">
            <a:avLst/>
          </a:prstGeom>
          <a:ln>
            <a:noFill/>
          </a:ln>
          <a:effectLst>
            <a:softEdge rad="112500"/>
          </a:effectLst>
        </p:spPr>
      </p:pic>
      <p:sp>
        <p:nvSpPr>
          <p:cNvPr id="11" name="Explicaţie nor 17"/>
          <p:cNvSpPr/>
          <p:nvPr/>
        </p:nvSpPr>
        <p:spPr>
          <a:xfrm rot="10305632">
            <a:off x="2858054" y="3491504"/>
            <a:ext cx="3322536" cy="3068053"/>
          </a:xfrm>
          <a:prstGeom prst="cloudCallout">
            <a:avLst>
              <a:gd name="adj1" fmla="val -41147"/>
              <a:gd name="adj2" fmla="val 46094"/>
            </a:avLst>
          </a:prstGeom>
          <a:solidFill>
            <a:schemeClr val="accent1">
              <a:lumMod val="60000"/>
              <a:lumOff val="40000"/>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latin typeface="Monotype Corsiva" pitchFamily="66" charset="0"/>
            </a:endParaRPr>
          </a:p>
        </p:txBody>
      </p:sp>
      <p:sp>
        <p:nvSpPr>
          <p:cNvPr id="12" name="Dreptunghi 7"/>
          <p:cNvSpPr/>
          <p:nvPr/>
        </p:nvSpPr>
        <p:spPr>
          <a:xfrm rot="248666">
            <a:off x="4349966" y="3925373"/>
            <a:ext cx="12954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a:solidFill>
                  <a:srgbClr val="FFFFFF"/>
                </a:solidFill>
                <a:latin typeface="Monotype Corsiva" pitchFamily="66" charset="0"/>
                <a:cs typeface="Arial" charset="0"/>
              </a:rPr>
              <a:t>Formaldehidă</a:t>
            </a:r>
            <a:endParaRPr lang="en-US" sz="1600">
              <a:solidFill>
                <a:srgbClr val="FFFFFF"/>
              </a:solidFill>
              <a:latin typeface="Monotype Corsiva" pitchFamily="66" charset="0"/>
              <a:cs typeface="Arial" charset="0"/>
            </a:endParaRPr>
          </a:p>
        </p:txBody>
      </p:sp>
      <p:sp>
        <p:nvSpPr>
          <p:cNvPr id="13" name="Dreptunghi 8"/>
          <p:cNvSpPr/>
          <p:nvPr/>
        </p:nvSpPr>
        <p:spPr>
          <a:xfrm rot="248666">
            <a:off x="4734517" y="4208045"/>
            <a:ext cx="685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dirty="0">
                <a:latin typeface="Monotype Corsiva" pitchFamily="66" charset="0"/>
              </a:rPr>
              <a:t>CO2</a:t>
            </a:r>
            <a:endParaRPr lang="en-US" sz="1600" dirty="0">
              <a:latin typeface="Monotype Corsiva" pitchFamily="66" charset="0"/>
            </a:endParaRPr>
          </a:p>
        </p:txBody>
      </p:sp>
      <p:sp>
        <p:nvSpPr>
          <p:cNvPr id="14" name="Dreptunghi 9"/>
          <p:cNvSpPr/>
          <p:nvPr/>
        </p:nvSpPr>
        <p:spPr>
          <a:xfrm rot="248666">
            <a:off x="3667718" y="4291584"/>
            <a:ext cx="685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dirty="0">
                <a:latin typeface="Monotype Corsiva" pitchFamily="66" charset="0"/>
              </a:rPr>
              <a:t>COV</a:t>
            </a:r>
            <a:endParaRPr lang="en-US" sz="1600" dirty="0">
              <a:latin typeface="Monotype Corsiva" pitchFamily="66" charset="0"/>
            </a:endParaRPr>
          </a:p>
        </p:txBody>
      </p:sp>
      <p:sp>
        <p:nvSpPr>
          <p:cNvPr id="15" name="Dreptunghi 10"/>
          <p:cNvSpPr/>
          <p:nvPr/>
        </p:nvSpPr>
        <p:spPr>
          <a:xfrm rot="248666">
            <a:off x="4658318" y="4901184"/>
            <a:ext cx="685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Monotype Corsiva" pitchFamily="66" charset="0"/>
              </a:rPr>
              <a:t>HAP</a:t>
            </a:r>
            <a:endParaRPr lang="en-US" sz="1600" dirty="0">
              <a:latin typeface="Monotype Corsiva" pitchFamily="66" charset="0"/>
            </a:endParaRPr>
          </a:p>
        </p:txBody>
      </p:sp>
      <p:sp>
        <p:nvSpPr>
          <p:cNvPr id="16" name="Dreptunghi 11"/>
          <p:cNvSpPr/>
          <p:nvPr/>
        </p:nvSpPr>
        <p:spPr>
          <a:xfrm rot="248666">
            <a:off x="5265264" y="4662591"/>
            <a:ext cx="6096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400" dirty="0">
                <a:latin typeface="Monotype Corsiva" pitchFamily="66" charset="0"/>
              </a:rPr>
              <a:t>CO</a:t>
            </a:r>
            <a:endParaRPr lang="en-US" sz="1400" dirty="0">
              <a:latin typeface="Monotype Corsiva" pitchFamily="66" charset="0"/>
            </a:endParaRPr>
          </a:p>
        </p:txBody>
      </p:sp>
      <p:sp>
        <p:nvSpPr>
          <p:cNvPr id="17" name="Dreptunghi 12"/>
          <p:cNvSpPr/>
          <p:nvPr/>
        </p:nvSpPr>
        <p:spPr>
          <a:xfrm rot="248666">
            <a:off x="3352800" y="4795268"/>
            <a:ext cx="1219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dirty="0">
                <a:latin typeface="Monotype Corsiva" pitchFamily="66" charset="0"/>
              </a:rPr>
              <a:t>Metale grele</a:t>
            </a:r>
            <a:endParaRPr lang="en-US" sz="1600" dirty="0">
              <a:latin typeface="Monotype Corsiva" pitchFamily="66" charset="0"/>
            </a:endParaRPr>
          </a:p>
        </p:txBody>
      </p:sp>
      <p:sp>
        <p:nvSpPr>
          <p:cNvPr id="18" name="Dreptunghi 13"/>
          <p:cNvSpPr/>
          <p:nvPr/>
        </p:nvSpPr>
        <p:spPr>
          <a:xfrm rot="248666">
            <a:off x="3276600" y="5252468"/>
            <a:ext cx="15240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dirty="0">
                <a:latin typeface="Monotype Corsiva" pitchFamily="66" charset="0"/>
              </a:rPr>
              <a:t>Variaţii ale PM</a:t>
            </a:r>
            <a:endParaRPr lang="en-US" sz="1600" dirty="0">
              <a:latin typeface="Monotype Corsiva" pitchFamily="66" charset="0"/>
            </a:endParaRPr>
          </a:p>
        </p:txBody>
      </p:sp>
      <p:sp>
        <p:nvSpPr>
          <p:cNvPr id="19" name="Dreptunghi 14"/>
          <p:cNvSpPr/>
          <p:nvPr/>
        </p:nvSpPr>
        <p:spPr>
          <a:xfrm rot="248666">
            <a:off x="4800600" y="5481068"/>
            <a:ext cx="1143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dirty="0">
                <a:latin typeface="Monotype Corsiva" pitchFamily="66" charset="0"/>
              </a:rPr>
              <a:t>Variaţii ale temperaturii </a:t>
            </a:r>
            <a:endParaRPr lang="en-US" sz="1600" dirty="0">
              <a:latin typeface="Monotype Corsiva" pitchFamily="66" charset="0"/>
            </a:endParaRPr>
          </a:p>
        </p:txBody>
      </p:sp>
      <p:sp>
        <p:nvSpPr>
          <p:cNvPr id="20" name="Dreptunghi 15"/>
          <p:cNvSpPr/>
          <p:nvPr/>
        </p:nvSpPr>
        <p:spPr>
          <a:xfrm rot="248666">
            <a:off x="3733800" y="5709668"/>
            <a:ext cx="1066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sz="1600">
                <a:solidFill>
                  <a:srgbClr val="FFFFFF"/>
                </a:solidFill>
                <a:latin typeface="Monotype Corsiva" pitchFamily="66" charset="0"/>
                <a:cs typeface="Arial" charset="0"/>
              </a:rPr>
              <a:t>Variaţii ale umidităţii relative </a:t>
            </a:r>
            <a:endParaRPr lang="en-US" sz="1600">
              <a:solidFill>
                <a:srgbClr val="FFFFFF"/>
              </a:solidFill>
              <a:latin typeface="Monotype Corsiva" pitchFamily="66" charset="0"/>
              <a:cs typeface="Arial" charset="0"/>
            </a:endParaRPr>
          </a:p>
        </p:txBody>
      </p:sp>
      <p:sp>
        <p:nvSpPr>
          <p:cNvPr id="22" name="Rectangle 21"/>
          <p:cNvSpPr/>
          <p:nvPr/>
        </p:nvSpPr>
        <p:spPr>
          <a:xfrm>
            <a:off x="2819400" y="838200"/>
            <a:ext cx="4142481"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 Introducere (2)</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3" name="Text Box 21"/>
          <p:cNvSpPr txBox="1">
            <a:spLocks noChangeArrowheads="1"/>
          </p:cNvSpPr>
          <p:nvPr/>
        </p:nvSpPr>
        <p:spPr bwMode="auto">
          <a:xfrm>
            <a:off x="2819400" y="1588798"/>
            <a:ext cx="3429000" cy="1594283"/>
          </a:xfrm>
          <a:prstGeom prst="rect">
            <a:avLst/>
          </a:prstGeom>
          <a:noFill/>
          <a:ln w="9525">
            <a:noFill/>
            <a:miter lim="800000"/>
            <a:headEnd/>
            <a:tailEnd/>
          </a:ln>
        </p:spPr>
        <p:txBody>
          <a:bodyPr wrap="square">
            <a:spAutoFit/>
          </a:bodyPr>
          <a:lstStyle/>
          <a:p>
            <a:pPr algn="ctr">
              <a:lnSpc>
                <a:spcPct val="60000"/>
              </a:lnSpc>
              <a:spcBef>
                <a:spcPct val="50000"/>
              </a:spcBef>
              <a:buBlip>
                <a:blip r:embed="rId7"/>
              </a:buBlip>
            </a:pPr>
            <a:r>
              <a:rPr lang="ro-RO" sz="1600" dirty="0" smtClean="0"/>
              <a:t>P</a:t>
            </a:r>
            <a:r>
              <a:rPr lang="en-US" sz="1600" dirty="0" err="1" smtClean="0"/>
              <a:t>archet</a:t>
            </a:r>
            <a:endParaRPr lang="ro-RO" sz="1600" dirty="0" smtClean="0"/>
          </a:p>
          <a:p>
            <a:pPr algn="ctr">
              <a:lnSpc>
                <a:spcPct val="60000"/>
              </a:lnSpc>
              <a:spcBef>
                <a:spcPct val="50000"/>
              </a:spcBef>
              <a:buBlip>
                <a:blip r:embed="rId7"/>
              </a:buBlip>
            </a:pPr>
            <a:r>
              <a:rPr lang="en-US" sz="1600" dirty="0" err="1" smtClean="0"/>
              <a:t>Mobilier</a:t>
            </a:r>
            <a:r>
              <a:rPr lang="en-US" sz="1600" dirty="0" smtClean="0"/>
              <a:t> din </a:t>
            </a:r>
            <a:r>
              <a:rPr lang="en-US" sz="1600" dirty="0" err="1" smtClean="0"/>
              <a:t>lemn</a:t>
            </a:r>
            <a:endParaRPr lang="ro-RO" sz="1600" dirty="0" smtClean="0"/>
          </a:p>
          <a:p>
            <a:pPr algn="ctr">
              <a:lnSpc>
                <a:spcPct val="60000"/>
              </a:lnSpc>
              <a:spcBef>
                <a:spcPct val="50000"/>
              </a:spcBef>
              <a:buBlip>
                <a:blip r:embed="rId7"/>
              </a:buBlip>
            </a:pPr>
            <a:r>
              <a:rPr lang="en-US" sz="1600" dirty="0" err="1" smtClean="0"/>
              <a:t>Structuri</a:t>
            </a:r>
            <a:r>
              <a:rPr lang="en-US" sz="1600" dirty="0" smtClean="0"/>
              <a:t> </a:t>
            </a:r>
            <a:r>
              <a:rPr lang="en-US" sz="1600" dirty="0" err="1" smtClean="0"/>
              <a:t>metalice</a:t>
            </a:r>
            <a:endParaRPr lang="ro-RO" sz="1600" dirty="0" smtClean="0"/>
          </a:p>
          <a:p>
            <a:pPr algn="ctr">
              <a:lnSpc>
                <a:spcPct val="60000"/>
              </a:lnSpc>
              <a:spcBef>
                <a:spcPct val="50000"/>
              </a:spcBef>
              <a:buBlip>
                <a:blip r:embed="rId7"/>
              </a:buBlip>
            </a:pPr>
            <a:r>
              <a:rPr lang="en-US" sz="1600" dirty="0" err="1" smtClean="0"/>
              <a:t>Procesele</a:t>
            </a:r>
            <a:r>
              <a:rPr lang="en-US" sz="1600" dirty="0" smtClean="0"/>
              <a:t> de </a:t>
            </a:r>
            <a:r>
              <a:rPr lang="en-US" sz="1600" dirty="0" err="1" smtClean="0"/>
              <a:t>sudare</a:t>
            </a:r>
            <a:endParaRPr lang="ro-RO" sz="1600" dirty="0" smtClean="0"/>
          </a:p>
          <a:p>
            <a:pPr algn="ctr">
              <a:lnSpc>
                <a:spcPct val="60000"/>
              </a:lnSpc>
              <a:spcBef>
                <a:spcPct val="50000"/>
              </a:spcBef>
              <a:buBlip>
                <a:blip r:embed="rId7"/>
              </a:buBlip>
            </a:pPr>
            <a:r>
              <a:rPr lang="en-US" sz="1600" dirty="0" err="1" smtClean="0"/>
              <a:t>Interven</a:t>
            </a:r>
            <a:r>
              <a:rPr lang="ro-RO" sz="1600" dirty="0" smtClean="0"/>
              <a:t>ţii la sistemul de ventilare</a:t>
            </a:r>
            <a:endParaRPr lang="en-US" sz="1600" dirty="0"/>
          </a:p>
          <a:p>
            <a:pPr>
              <a:lnSpc>
                <a:spcPct val="60000"/>
              </a:lnSpc>
              <a:spcBef>
                <a:spcPct val="50000"/>
              </a:spcBef>
            </a:pPr>
            <a:endParaRPr lang="en-US" sz="1600" dirty="0"/>
          </a:p>
        </p:txBody>
      </p:sp>
      <p:sp>
        <p:nvSpPr>
          <p:cNvPr id="24" name="AutoShape 22"/>
          <p:cNvSpPr>
            <a:spLocks noChangeArrowheads="1"/>
          </p:cNvSpPr>
          <p:nvPr/>
        </p:nvSpPr>
        <p:spPr bwMode="auto">
          <a:xfrm>
            <a:off x="4419600" y="2906423"/>
            <a:ext cx="152400" cy="152400"/>
          </a:xfrm>
          <a:prstGeom prst="plus">
            <a:avLst>
              <a:gd name="adj" fmla="val 25000"/>
            </a:avLst>
          </a:prstGeom>
          <a:solidFill>
            <a:schemeClr val="accent1"/>
          </a:solidFill>
          <a:ln w="9525">
            <a:solidFill>
              <a:schemeClr val="tx1"/>
            </a:solidFill>
            <a:miter lim="800000"/>
            <a:headEnd/>
            <a:tailEnd/>
          </a:ln>
        </p:spPr>
        <p:txBody>
          <a:bodyPr wrap="none" anchor="ctr"/>
          <a:lstStyle/>
          <a:p>
            <a:endParaRPr lang="en-US"/>
          </a:p>
        </p:txBody>
      </p:sp>
      <p:sp>
        <p:nvSpPr>
          <p:cNvPr id="25" name="Text Box 23"/>
          <p:cNvSpPr txBox="1">
            <a:spLocks noChangeArrowheads="1"/>
          </p:cNvSpPr>
          <p:nvPr/>
        </p:nvSpPr>
        <p:spPr bwMode="auto">
          <a:xfrm>
            <a:off x="2971800" y="3135023"/>
            <a:ext cx="3200400" cy="176780"/>
          </a:xfrm>
          <a:prstGeom prst="rect">
            <a:avLst/>
          </a:prstGeom>
          <a:noFill/>
          <a:ln w="9525">
            <a:noFill/>
            <a:miter lim="800000"/>
            <a:headEnd/>
            <a:tailEnd/>
          </a:ln>
        </p:spPr>
        <p:txBody>
          <a:bodyPr>
            <a:spAutoFit/>
          </a:bodyPr>
          <a:lstStyle/>
          <a:p>
            <a:pPr algn="ctr">
              <a:lnSpc>
                <a:spcPct val="20000"/>
              </a:lnSpc>
              <a:spcBef>
                <a:spcPct val="50000"/>
              </a:spcBef>
              <a:buBlip>
                <a:blip r:embed="rId7"/>
              </a:buBlip>
            </a:pPr>
            <a:r>
              <a:rPr lang="ro-RO" sz="1600" dirty="0" smtClean="0"/>
              <a:t>Număr mare de turişti</a:t>
            </a:r>
            <a:endParaRPr lang="en-US" sz="1600" dirty="0"/>
          </a:p>
        </p:txBody>
      </p:sp>
      <p:sp>
        <p:nvSpPr>
          <p:cNvPr id="26" name="AutoShape 24"/>
          <p:cNvSpPr>
            <a:spLocks noChangeArrowheads="1"/>
          </p:cNvSpPr>
          <p:nvPr/>
        </p:nvSpPr>
        <p:spPr bwMode="auto">
          <a:xfrm rot="5400000">
            <a:off x="4305300" y="3314700"/>
            <a:ext cx="381000" cy="457200"/>
          </a:xfrm>
          <a:custGeom>
            <a:avLst/>
            <a:gdLst>
              <a:gd name="T0" fmla="*/ 1568193739 w 21600"/>
              <a:gd name="T1" fmla="*/ 0 h 21600"/>
              <a:gd name="T2" fmla="*/ 0 w 21600"/>
              <a:gd name="T3" fmla="*/ 2147483647 h 21600"/>
              <a:gd name="T4" fmla="*/ 1568193739 w 21600"/>
              <a:gd name="T5" fmla="*/ 2147483647 h 21600"/>
              <a:gd name="T6" fmla="*/ 2090924422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27" name="AutoShape 20"/>
          <p:cNvSpPr>
            <a:spLocks noChangeArrowheads="1"/>
          </p:cNvSpPr>
          <p:nvPr/>
        </p:nvSpPr>
        <p:spPr bwMode="auto">
          <a:xfrm rot="200841">
            <a:off x="7446785" y="1419892"/>
            <a:ext cx="1676400" cy="762000"/>
          </a:xfrm>
          <a:prstGeom prst="foldedCorner">
            <a:avLst>
              <a:gd name="adj" fmla="val 12500"/>
            </a:avLst>
          </a:prstGeom>
          <a:solidFill>
            <a:schemeClr val="accent1">
              <a:alpha val="61000"/>
            </a:schemeClr>
          </a:solidFill>
          <a:ln w="9525">
            <a:solidFill>
              <a:schemeClr val="tx1"/>
            </a:solidFill>
            <a:round/>
            <a:headEnd/>
            <a:tailEnd/>
          </a:ln>
        </p:spPr>
        <p:txBody>
          <a:bodyPr wrap="none" anchor="ctr"/>
          <a:lstStyle/>
          <a:p>
            <a:pPr algn="ctr"/>
            <a:r>
              <a:rPr lang="ro-RO" sz="1600" b="1" dirty="0" smtClean="0">
                <a:latin typeface="Georgia" pitchFamily="18" charset="0"/>
              </a:rPr>
              <a:t>Lucrări de </a:t>
            </a:r>
          </a:p>
          <a:p>
            <a:pPr algn="ctr"/>
            <a:r>
              <a:rPr lang="ro-RO" sz="1600" b="1" dirty="0" smtClean="0">
                <a:latin typeface="Georgia" pitchFamily="18" charset="0"/>
              </a:rPr>
              <a:t>amenajare</a:t>
            </a:r>
            <a:endParaRPr lang="en-US" sz="1600" b="1" dirty="0">
              <a:latin typeface="Georgia" pitchFamily="18" charset="0"/>
            </a:endParaRPr>
          </a:p>
        </p:txBody>
      </p:sp>
      <p:sp>
        <p:nvSpPr>
          <p:cNvPr id="28" name="Left Arrow 27"/>
          <p:cNvSpPr/>
          <p:nvPr/>
        </p:nvSpPr>
        <p:spPr>
          <a:xfrm>
            <a:off x="6477000" y="1676400"/>
            <a:ext cx="381000" cy="76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ubstituent text 1"/>
          <p:cNvSpPr>
            <a:spLocks noGrp="1"/>
          </p:cNvSpPr>
          <p:nvPr>
            <p:ph type="subTitle" idx="1"/>
          </p:nvPr>
        </p:nvSpPr>
        <p:spPr>
          <a:xfrm>
            <a:off x="2286000" y="1350963"/>
            <a:ext cx="6858000" cy="977900"/>
          </a:xfrm>
        </p:spPr>
        <p:txBody>
          <a:bodyPr lIns="82296" bIns="0">
            <a:normAutofit/>
          </a:bodyPr>
          <a:lstStyle/>
          <a:p>
            <a:pPr marL="53975" algn="l">
              <a:buFont typeface="Wingdings" pitchFamily="2" charset="2"/>
              <a:buNone/>
            </a:pPr>
            <a:r>
              <a:rPr lang="ro-RO" sz="2000" dirty="0" smtClean="0">
                <a:solidFill>
                  <a:schemeClr val="tx1"/>
                </a:solidFill>
              </a:rPr>
              <a:t>Identificarea schimbărilor care au survenit în microclimatul Salinei Turda </a:t>
            </a:r>
            <a:endParaRPr lang="en-US" sz="2000" dirty="0" smtClean="0">
              <a:solidFill>
                <a:schemeClr val="tx1"/>
              </a:solidFill>
            </a:endParaRPr>
          </a:p>
        </p:txBody>
      </p:sp>
      <p:sp>
        <p:nvSpPr>
          <p:cNvPr id="112645" name="Rectangle 5"/>
          <p:cNvSpPr>
            <a:spLocks noChangeArrowheads="1"/>
          </p:cNvSpPr>
          <p:nvPr/>
        </p:nvSpPr>
        <p:spPr bwMode="auto">
          <a:xfrm>
            <a:off x="228600" y="1447800"/>
            <a:ext cx="1905000" cy="3810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defRPr/>
            </a:pPr>
            <a:r>
              <a:rPr lang="ro-RO" dirty="0" smtClean="0"/>
              <a:t>Scopul cercetării:</a:t>
            </a:r>
            <a:endParaRPr lang="en-US" dirty="0"/>
          </a:p>
        </p:txBody>
      </p:sp>
      <p:sp>
        <p:nvSpPr>
          <p:cNvPr id="7176" name="AutoShape 6"/>
          <p:cNvSpPr>
            <a:spLocks noChangeArrowheads="1"/>
          </p:cNvSpPr>
          <p:nvPr/>
        </p:nvSpPr>
        <p:spPr bwMode="auto">
          <a:xfrm>
            <a:off x="2209800" y="1524000"/>
            <a:ext cx="152400" cy="152400"/>
          </a:xfrm>
          <a:custGeom>
            <a:avLst/>
            <a:gdLst>
              <a:gd name="T0" fmla="*/ 40145772 w 21600"/>
              <a:gd name="T1" fmla="*/ 0 h 21600"/>
              <a:gd name="T2" fmla="*/ 0 w 21600"/>
              <a:gd name="T3" fmla="*/ 26763836 h 21600"/>
              <a:gd name="T4" fmla="*/ 40145772 w 21600"/>
              <a:gd name="T5" fmla="*/ 53527701 h 21600"/>
              <a:gd name="T6" fmla="*/ 53527701 w 21600"/>
              <a:gd name="T7" fmla="*/ 2676383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112647" name="Text Box 7"/>
          <p:cNvSpPr txBox="1">
            <a:spLocks noChangeArrowheads="1"/>
          </p:cNvSpPr>
          <p:nvPr/>
        </p:nvSpPr>
        <p:spPr bwMode="auto">
          <a:xfrm>
            <a:off x="-381000" y="2132040"/>
            <a:ext cx="8534400" cy="4539704"/>
          </a:xfrm>
          <a:prstGeom prst="rect">
            <a:avLst/>
          </a:prstGeom>
          <a:noFill/>
          <a:ln w="9525">
            <a:noFill/>
            <a:miter lim="800000"/>
            <a:headEnd/>
            <a:tailEnd/>
          </a:ln>
          <a:effectLst/>
        </p:spPr>
        <p:txBody>
          <a:bodyPr>
            <a:spAutoFit/>
          </a:bodyPr>
          <a:lstStyle/>
          <a:p>
            <a:pPr>
              <a:spcBef>
                <a:spcPct val="50000"/>
              </a:spcBef>
              <a:defRPr/>
            </a:pPr>
            <a:endParaRPr lang="en-US" dirty="0">
              <a:latin typeface="+mn-lt"/>
            </a:endParaRPr>
          </a:p>
          <a:p>
            <a:pPr lvl="4">
              <a:lnSpc>
                <a:spcPct val="50000"/>
              </a:lnSpc>
              <a:spcBef>
                <a:spcPct val="50000"/>
              </a:spcBef>
              <a:buFontTx/>
              <a:buChar char="•"/>
              <a:defRPr/>
            </a:pPr>
            <a:r>
              <a:rPr lang="en-US" sz="2000" dirty="0">
                <a:latin typeface="+mn-lt"/>
              </a:rPr>
              <a:t> </a:t>
            </a:r>
            <a:r>
              <a:rPr lang="en-US" dirty="0" err="1" smtClean="0">
                <a:latin typeface="+mn-lt"/>
              </a:rPr>
              <a:t>temperatur</a:t>
            </a:r>
            <a:r>
              <a:rPr lang="ro-RO" dirty="0" smtClean="0">
                <a:latin typeface="+mn-lt"/>
              </a:rPr>
              <a:t>a</a:t>
            </a:r>
            <a:endParaRPr lang="en-US" dirty="0">
              <a:latin typeface="+mn-lt"/>
            </a:endParaRPr>
          </a:p>
          <a:p>
            <a:pPr lvl="4">
              <a:lnSpc>
                <a:spcPct val="50000"/>
              </a:lnSpc>
              <a:spcBef>
                <a:spcPct val="50000"/>
              </a:spcBef>
              <a:buFontTx/>
              <a:buChar char="•"/>
              <a:defRPr/>
            </a:pPr>
            <a:r>
              <a:rPr lang="en-US" dirty="0">
                <a:latin typeface="+mn-lt"/>
              </a:rPr>
              <a:t> </a:t>
            </a:r>
            <a:r>
              <a:rPr lang="ro-RO" dirty="0" smtClean="0">
                <a:latin typeface="+mn-lt"/>
              </a:rPr>
              <a:t>umiditatea relativă</a:t>
            </a:r>
            <a:endParaRPr lang="ro-RO" dirty="0"/>
          </a:p>
          <a:p>
            <a:pPr lvl="4">
              <a:lnSpc>
                <a:spcPct val="50000"/>
              </a:lnSpc>
              <a:spcBef>
                <a:spcPct val="50000"/>
              </a:spcBef>
              <a:buFontTx/>
              <a:buChar char="•"/>
              <a:defRPr/>
            </a:pPr>
            <a:r>
              <a:rPr lang="ro-RO" dirty="0" smtClean="0"/>
              <a:t> viteza curenţilor de aer</a:t>
            </a:r>
            <a:endParaRPr lang="ro-RO" dirty="0"/>
          </a:p>
          <a:p>
            <a:pPr lvl="4">
              <a:lnSpc>
                <a:spcPct val="50000"/>
              </a:lnSpc>
              <a:spcBef>
                <a:spcPct val="50000"/>
              </a:spcBef>
              <a:spcAft>
                <a:spcPts val="600"/>
              </a:spcAft>
              <a:buFontTx/>
              <a:buChar char="•"/>
              <a:defRPr/>
            </a:pPr>
            <a:r>
              <a:rPr lang="ro-RO" dirty="0" smtClean="0">
                <a:latin typeface="+mn-lt"/>
              </a:rPr>
              <a:t> particule materiale </a:t>
            </a:r>
            <a:r>
              <a:rPr lang="en-US" dirty="0" smtClean="0">
                <a:latin typeface="+mn-lt"/>
              </a:rPr>
              <a:t>(PM</a:t>
            </a:r>
            <a:r>
              <a:rPr lang="en-US" baseline="-25000" dirty="0" smtClean="0">
                <a:latin typeface="+mn-lt"/>
              </a:rPr>
              <a:t>1</a:t>
            </a:r>
            <a:r>
              <a:rPr lang="en-US" dirty="0">
                <a:latin typeface="+mn-lt"/>
              </a:rPr>
              <a:t>, PM</a:t>
            </a:r>
            <a:r>
              <a:rPr lang="en-US" baseline="-25000" dirty="0">
                <a:latin typeface="+mn-lt"/>
              </a:rPr>
              <a:t>2,5</a:t>
            </a:r>
            <a:r>
              <a:rPr lang="en-US" dirty="0">
                <a:latin typeface="+mn-lt"/>
              </a:rPr>
              <a:t>, PM</a:t>
            </a:r>
            <a:r>
              <a:rPr lang="en-US" baseline="-25000" dirty="0">
                <a:latin typeface="+mn-lt"/>
              </a:rPr>
              <a:t>10</a:t>
            </a:r>
            <a:r>
              <a:rPr lang="en-US" dirty="0">
                <a:latin typeface="+mn-lt"/>
              </a:rPr>
              <a:t> </a:t>
            </a:r>
            <a:r>
              <a:rPr lang="ro-RO" dirty="0" smtClean="0">
                <a:latin typeface="+mn-lt"/>
              </a:rPr>
              <a:t>şi </a:t>
            </a:r>
            <a:r>
              <a:rPr lang="en-US" dirty="0" smtClean="0">
                <a:latin typeface="+mn-lt"/>
              </a:rPr>
              <a:t>TSP</a:t>
            </a:r>
            <a:r>
              <a:rPr lang="en-US" dirty="0">
                <a:latin typeface="+mn-lt"/>
              </a:rPr>
              <a:t>)</a:t>
            </a:r>
          </a:p>
          <a:p>
            <a:pPr lvl="4">
              <a:lnSpc>
                <a:spcPct val="50000"/>
              </a:lnSpc>
              <a:spcBef>
                <a:spcPct val="50000"/>
              </a:spcBef>
              <a:buFontTx/>
              <a:buChar char="•"/>
              <a:defRPr/>
            </a:pPr>
            <a:r>
              <a:rPr lang="en-US" dirty="0">
                <a:latin typeface="+mn-lt"/>
              </a:rPr>
              <a:t> </a:t>
            </a:r>
            <a:r>
              <a:rPr lang="ro-RO" dirty="0" smtClean="0">
                <a:latin typeface="+mn-lt"/>
              </a:rPr>
              <a:t>dioxid de carbon </a:t>
            </a:r>
            <a:r>
              <a:rPr lang="en-US" dirty="0" smtClean="0">
                <a:latin typeface="+mn-lt"/>
              </a:rPr>
              <a:t>(CO</a:t>
            </a:r>
            <a:r>
              <a:rPr lang="en-US" baseline="-25000" dirty="0" smtClean="0">
                <a:latin typeface="+mn-lt"/>
              </a:rPr>
              <a:t>2</a:t>
            </a:r>
            <a:r>
              <a:rPr lang="en-US" dirty="0">
                <a:latin typeface="+mn-lt"/>
              </a:rPr>
              <a:t>)</a:t>
            </a:r>
          </a:p>
          <a:p>
            <a:pPr lvl="4">
              <a:lnSpc>
                <a:spcPct val="50000"/>
              </a:lnSpc>
              <a:spcBef>
                <a:spcPct val="50000"/>
              </a:spcBef>
              <a:buFontTx/>
              <a:buChar char="•"/>
              <a:defRPr/>
            </a:pPr>
            <a:r>
              <a:rPr lang="en-US" dirty="0">
                <a:latin typeface="+mn-lt"/>
              </a:rPr>
              <a:t> </a:t>
            </a:r>
            <a:r>
              <a:rPr lang="ro-RO" dirty="0" smtClean="0">
                <a:latin typeface="+mn-lt"/>
              </a:rPr>
              <a:t>hidrocarburi aromatice policiclice </a:t>
            </a:r>
            <a:r>
              <a:rPr lang="en-US" dirty="0" smtClean="0">
                <a:latin typeface="+mn-lt"/>
              </a:rPr>
              <a:t>(</a:t>
            </a:r>
            <a:r>
              <a:rPr lang="ro-RO" dirty="0" smtClean="0">
                <a:latin typeface="+mn-lt"/>
              </a:rPr>
              <a:t>HAP)</a:t>
            </a:r>
            <a:endParaRPr lang="en-US" dirty="0">
              <a:latin typeface="+mn-lt"/>
            </a:endParaRPr>
          </a:p>
          <a:p>
            <a:pPr lvl="4">
              <a:lnSpc>
                <a:spcPct val="50000"/>
              </a:lnSpc>
              <a:spcBef>
                <a:spcPct val="50000"/>
              </a:spcBef>
              <a:buFontTx/>
              <a:buChar char="•"/>
              <a:defRPr/>
            </a:pPr>
            <a:r>
              <a:rPr lang="en-US" dirty="0">
                <a:latin typeface="+mn-lt"/>
              </a:rPr>
              <a:t> </a:t>
            </a:r>
            <a:r>
              <a:rPr lang="ro-RO" dirty="0" smtClean="0">
                <a:latin typeface="+mn-lt"/>
              </a:rPr>
              <a:t>dioxid de azot </a:t>
            </a:r>
            <a:r>
              <a:rPr lang="en-US" dirty="0" smtClean="0">
                <a:latin typeface="+mn-lt"/>
              </a:rPr>
              <a:t>(NO</a:t>
            </a:r>
            <a:r>
              <a:rPr lang="en-US" baseline="-25000" dirty="0" smtClean="0">
                <a:latin typeface="+mn-lt"/>
              </a:rPr>
              <a:t>2</a:t>
            </a:r>
            <a:r>
              <a:rPr lang="en-US" dirty="0">
                <a:latin typeface="+mn-lt"/>
              </a:rPr>
              <a:t>)</a:t>
            </a:r>
          </a:p>
          <a:p>
            <a:pPr lvl="4">
              <a:lnSpc>
                <a:spcPct val="50000"/>
              </a:lnSpc>
              <a:spcBef>
                <a:spcPct val="50000"/>
              </a:spcBef>
              <a:buFontTx/>
              <a:buChar char="•"/>
              <a:defRPr/>
            </a:pPr>
            <a:r>
              <a:rPr lang="en-US" dirty="0">
                <a:latin typeface="+mn-lt"/>
              </a:rPr>
              <a:t> </a:t>
            </a:r>
            <a:r>
              <a:rPr lang="ro-RO" dirty="0" smtClean="0">
                <a:latin typeface="+mn-lt"/>
              </a:rPr>
              <a:t>dioxid de sulf </a:t>
            </a:r>
            <a:r>
              <a:rPr lang="en-US" dirty="0" smtClean="0">
                <a:latin typeface="+mn-lt"/>
              </a:rPr>
              <a:t>(SO</a:t>
            </a:r>
            <a:r>
              <a:rPr lang="en-US" baseline="-25000" dirty="0" smtClean="0">
                <a:latin typeface="+mn-lt"/>
              </a:rPr>
              <a:t>2</a:t>
            </a:r>
            <a:r>
              <a:rPr lang="en-US" dirty="0">
                <a:latin typeface="+mn-lt"/>
              </a:rPr>
              <a:t>)</a:t>
            </a:r>
          </a:p>
          <a:p>
            <a:pPr lvl="4">
              <a:lnSpc>
                <a:spcPct val="50000"/>
              </a:lnSpc>
              <a:spcBef>
                <a:spcPct val="50000"/>
              </a:spcBef>
              <a:buFontTx/>
              <a:buChar char="•"/>
              <a:defRPr/>
            </a:pPr>
            <a:r>
              <a:rPr lang="en-US" dirty="0">
                <a:latin typeface="+mn-lt"/>
              </a:rPr>
              <a:t> </a:t>
            </a:r>
            <a:r>
              <a:rPr lang="ro-RO" dirty="0" smtClean="0">
                <a:latin typeface="+mn-lt"/>
              </a:rPr>
              <a:t>metan</a:t>
            </a:r>
            <a:r>
              <a:rPr lang="en-US" dirty="0" smtClean="0">
                <a:latin typeface="+mn-lt"/>
              </a:rPr>
              <a:t> </a:t>
            </a:r>
            <a:r>
              <a:rPr lang="en-US" dirty="0">
                <a:latin typeface="+mn-lt"/>
              </a:rPr>
              <a:t>(CH</a:t>
            </a:r>
            <a:r>
              <a:rPr lang="en-US" baseline="-25000" dirty="0">
                <a:latin typeface="+mn-lt"/>
              </a:rPr>
              <a:t>4</a:t>
            </a:r>
            <a:r>
              <a:rPr lang="en-US" dirty="0">
                <a:latin typeface="+mn-lt"/>
              </a:rPr>
              <a:t>)</a:t>
            </a:r>
          </a:p>
          <a:p>
            <a:pPr lvl="4">
              <a:lnSpc>
                <a:spcPct val="50000"/>
              </a:lnSpc>
              <a:spcBef>
                <a:spcPct val="50000"/>
              </a:spcBef>
              <a:buFontTx/>
              <a:buChar char="•"/>
              <a:defRPr/>
            </a:pPr>
            <a:r>
              <a:rPr lang="en-US" dirty="0">
                <a:latin typeface="+mn-lt"/>
              </a:rPr>
              <a:t> </a:t>
            </a:r>
            <a:r>
              <a:rPr lang="ro-RO" dirty="0" smtClean="0">
                <a:latin typeface="+mn-lt"/>
              </a:rPr>
              <a:t>metale grele</a:t>
            </a:r>
            <a:endParaRPr lang="en-US" dirty="0">
              <a:latin typeface="+mn-lt"/>
            </a:endParaRPr>
          </a:p>
          <a:p>
            <a:pPr lvl="4">
              <a:lnSpc>
                <a:spcPct val="50000"/>
              </a:lnSpc>
              <a:spcBef>
                <a:spcPct val="50000"/>
              </a:spcBef>
              <a:buFontTx/>
              <a:buChar char="•"/>
              <a:defRPr/>
            </a:pPr>
            <a:r>
              <a:rPr lang="en-US" dirty="0">
                <a:latin typeface="+mn-lt"/>
              </a:rPr>
              <a:t> </a:t>
            </a:r>
            <a:r>
              <a:rPr lang="ro-RO" dirty="0" smtClean="0">
                <a:latin typeface="+mn-lt"/>
              </a:rPr>
              <a:t>compuşi organici volatili </a:t>
            </a:r>
            <a:r>
              <a:rPr lang="en-US" dirty="0" smtClean="0">
                <a:latin typeface="+mn-lt"/>
              </a:rPr>
              <a:t>(VOC</a:t>
            </a:r>
            <a:r>
              <a:rPr lang="en-US" dirty="0">
                <a:latin typeface="+mn-lt"/>
              </a:rPr>
              <a:t>)</a:t>
            </a:r>
          </a:p>
          <a:p>
            <a:pPr lvl="4">
              <a:lnSpc>
                <a:spcPct val="50000"/>
              </a:lnSpc>
              <a:spcBef>
                <a:spcPct val="50000"/>
              </a:spcBef>
              <a:buFontTx/>
              <a:buChar char="•"/>
              <a:defRPr/>
            </a:pPr>
            <a:r>
              <a:rPr lang="ro-RO" dirty="0" smtClean="0">
                <a:latin typeface="+mn-lt"/>
              </a:rPr>
              <a:t> formaldehida</a:t>
            </a:r>
            <a:endParaRPr lang="en-US" dirty="0">
              <a:latin typeface="+mn-lt"/>
            </a:endParaRPr>
          </a:p>
          <a:p>
            <a:pPr lvl="4">
              <a:lnSpc>
                <a:spcPct val="50000"/>
              </a:lnSpc>
              <a:spcBef>
                <a:spcPct val="50000"/>
              </a:spcBef>
              <a:buFontTx/>
              <a:buChar char="•"/>
              <a:defRPr/>
            </a:pPr>
            <a:r>
              <a:rPr lang="en-US" dirty="0">
                <a:latin typeface="+mn-lt"/>
              </a:rPr>
              <a:t> </a:t>
            </a:r>
            <a:r>
              <a:rPr lang="ro-RO" dirty="0" smtClean="0">
                <a:latin typeface="+mn-lt"/>
              </a:rPr>
              <a:t>monoxid de carbon </a:t>
            </a:r>
            <a:r>
              <a:rPr lang="en-US" dirty="0" smtClean="0">
                <a:latin typeface="+mn-lt"/>
              </a:rPr>
              <a:t>(CO</a:t>
            </a:r>
            <a:r>
              <a:rPr lang="en-US" dirty="0">
                <a:latin typeface="+mn-lt"/>
              </a:rPr>
              <a:t>)</a:t>
            </a:r>
          </a:p>
          <a:p>
            <a:pPr>
              <a:spcBef>
                <a:spcPct val="50000"/>
              </a:spcBef>
              <a:defRPr/>
            </a:pPr>
            <a:endParaRPr lang="en-US" sz="2000" dirty="0">
              <a:latin typeface="+mn-lt"/>
            </a:endParaRPr>
          </a:p>
        </p:txBody>
      </p:sp>
      <p:sp>
        <p:nvSpPr>
          <p:cNvPr id="112648" name="Text Box 8"/>
          <p:cNvSpPr txBox="1">
            <a:spLocks noChangeArrowheads="1"/>
          </p:cNvSpPr>
          <p:nvPr/>
        </p:nvSpPr>
        <p:spPr bwMode="auto">
          <a:xfrm>
            <a:off x="0" y="3960840"/>
            <a:ext cx="1524000" cy="646331"/>
          </a:xfrm>
          <a:prstGeom prst="rect">
            <a:avLst/>
          </a:prstGeom>
          <a:noFill/>
          <a:ln w="9525">
            <a:noFill/>
            <a:miter lim="800000"/>
            <a:headEnd/>
            <a:tailEnd/>
          </a:ln>
          <a:effectLst/>
        </p:spPr>
        <p:txBody>
          <a:bodyPr>
            <a:spAutoFit/>
          </a:bodyPr>
          <a:lstStyle/>
          <a:p>
            <a:pPr algn="ctr">
              <a:spcBef>
                <a:spcPct val="50000"/>
              </a:spcBef>
              <a:defRPr/>
            </a:pPr>
            <a:r>
              <a:rPr lang="ro-RO" b="1" dirty="0" smtClean="0">
                <a:latin typeface="+mn-lt"/>
              </a:rPr>
              <a:t>Paremetri studiaţi:</a:t>
            </a:r>
            <a:endParaRPr lang="en-US" b="1" dirty="0">
              <a:latin typeface="+mn-lt"/>
            </a:endParaRPr>
          </a:p>
        </p:txBody>
      </p:sp>
      <p:sp>
        <p:nvSpPr>
          <p:cNvPr id="7179" name="AutoShape 9"/>
          <p:cNvSpPr>
            <a:spLocks/>
          </p:cNvSpPr>
          <p:nvPr/>
        </p:nvSpPr>
        <p:spPr bwMode="auto">
          <a:xfrm>
            <a:off x="1371600" y="2286000"/>
            <a:ext cx="228600" cy="3962400"/>
          </a:xfrm>
          <a:prstGeom prst="leftBrace">
            <a:avLst>
              <a:gd name="adj1" fmla="val 158333"/>
              <a:gd name="adj2" fmla="val 50000"/>
            </a:avLst>
          </a:prstGeom>
          <a:noFill/>
          <a:ln w="25400">
            <a:solidFill>
              <a:schemeClr val="tx1"/>
            </a:solidFill>
            <a:round/>
            <a:headEnd/>
            <a:tailEnd/>
          </a:ln>
        </p:spPr>
        <p:txBody>
          <a:bodyPr wrap="none" anchor="ctr"/>
          <a:lstStyle/>
          <a:p>
            <a:endParaRPr lang="en-US"/>
          </a:p>
        </p:txBody>
      </p:sp>
      <p:sp>
        <p:nvSpPr>
          <p:cNvPr id="112650" name="AutoShape 10"/>
          <p:cNvSpPr>
            <a:spLocks noChangeArrowheads="1"/>
          </p:cNvSpPr>
          <p:nvPr/>
        </p:nvSpPr>
        <p:spPr bwMode="auto">
          <a:xfrm rot="281333">
            <a:off x="5480806" y="4483093"/>
            <a:ext cx="3507818" cy="1829432"/>
          </a:xfrm>
          <a:prstGeom prst="foldedCorner">
            <a:avLst>
              <a:gd name="adj" fmla="val 12500"/>
            </a:avLst>
          </a:prstGeom>
          <a:gradFill>
            <a:gsLst>
              <a:gs pos="0">
                <a:schemeClr val="accent1">
                  <a:shade val="47500"/>
                  <a:satMod val="137000"/>
                  <a:alpha val="75000"/>
                </a:schemeClr>
              </a:gs>
              <a:gs pos="55000">
                <a:schemeClr val="accent1">
                  <a:shade val="69000"/>
                  <a:satMod val="137000"/>
                </a:schemeClr>
              </a:gs>
              <a:gs pos="100000">
                <a:schemeClr val="accent1">
                  <a:shade val="98000"/>
                  <a:satMod val="137000"/>
                </a:schemeClr>
              </a:gs>
            </a:gsLst>
          </a:gradFill>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ro-RO" b="1" i="1" dirty="0" smtClean="0"/>
              <a:t>Perioada de monitorizare</a:t>
            </a:r>
            <a:r>
              <a:rPr lang="en-US" b="1" dirty="0" smtClean="0"/>
              <a:t>:</a:t>
            </a:r>
            <a:endParaRPr lang="en-US" b="1" dirty="0"/>
          </a:p>
          <a:p>
            <a:pPr algn="ctr">
              <a:defRPr/>
            </a:pPr>
            <a:r>
              <a:rPr lang="en-US" sz="1600" dirty="0" err="1" smtClean="0"/>
              <a:t>Decemb</a:t>
            </a:r>
            <a:r>
              <a:rPr lang="ro-RO" sz="1600" dirty="0" smtClean="0"/>
              <a:t>rie</a:t>
            </a:r>
            <a:r>
              <a:rPr lang="en-US" sz="1600" dirty="0" smtClean="0"/>
              <a:t> </a:t>
            </a:r>
            <a:r>
              <a:rPr lang="en-US" sz="1600" dirty="0"/>
              <a:t>2009 </a:t>
            </a:r>
            <a:r>
              <a:rPr lang="en-US" sz="1600" dirty="0" smtClean="0"/>
              <a:t>–</a:t>
            </a:r>
            <a:r>
              <a:rPr lang="ro-RO" sz="1600" dirty="0" smtClean="0"/>
              <a:t>Mai 2011</a:t>
            </a:r>
          </a:p>
          <a:p>
            <a:pPr algn="ctr">
              <a:defRPr/>
            </a:pPr>
            <a:endParaRPr lang="en-US" dirty="0"/>
          </a:p>
          <a:p>
            <a:pPr algn="ctr">
              <a:defRPr/>
            </a:pPr>
            <a:r>
              <a:rPr lang="ro-RO" b="1" i="1" dirty="0" smtClean="0"/>
              <a:t>Valori obţinute</a:t>
            </a:r>
            <a:r>
              <a:rPr lang="en-US" b="1" i="1" dirty="0" smtClean="0"/>
              <a:t> –</a:t>
            </a:r>
            <a:r>
              <a:rPr lang="en-US" dirty="0" smtClean="0"/>
              <a:t> </a:t>
            </a:r>
            <a:r>
              <a:rPr lang="ro-RO" dirty="0" smtClean="0"/>
              <a:t>medii </a:t>
            </a:r>
          </a:p>
          <a:p>
            <a:pPr algn="ctr">
              <a:defRPr/>
            </a:pPr>
            <a:r>
              <a:rPr lang="ro-RO" dirty="0" smtClean="0"/>
              <a:t>pe diferite intevale de timp</a:t>
            </a:r>
            <a:endParaRPr lang="en-US" dirty="0"/>
          </a:p>
        </p:txBody>
      </p:sp>
      <p:pic>
        <p:nvPicPr>
          <p:cNvPr id="7182" name="Picture 2" descr="http://t1.gstatic.com/images?q=tbn:ANd9GcS0bSsUHTHp18p1JNbWxZ2wALVBZswPMMI-DRAe0VD5dx21gl0&amp;t=1&amp;usg=__XRKVFqv_MmRbDqtpO9IRHAqC80I="/>
          <p:cNvPicPr>
            <a:picLocks noChangeAspect="1" noChangeArrowheads="1"/>
          </p:cNvPicPr>
          <p:nvPr/>
        </p:nvPicPr>
        <p:blipFill>
          <a:blip r:embed="rId3"/>
          <a:srcRect/>
          <a:stretch>
            <a:fillRect/>
          </a:stretch>
        </p:blipFill>
        <p:spPr bwMode="auto">
          <a:xfrm>
            <a:off x="6324600" y="1905000"/>
            <a:ext cx="1041400" cy="1295400"/>
          </a:xfrm>
          <a:prstGeom prst="rect">
            <a:avLst/>
          </a:prstGeom>
          <a:noFill/>
          <a:ln w="9525">
            <a:noFill/>
            <a:miter lim="800000"/>
            <a:headEnd/>
            <a:tailEnd/>
          </a:ln>
        </p:spPr>
      </p:pic>
      <p:cxnSp>
        <p:nvCxnSpPr>
          <p:cNvPr id="14" name="Conector drept cu săgeată 13"/>
          <p:cNvCxnSpPr/>
          <p:nvPr/>
        </p:nvCxnSpPr>
        <p:spPr>
          <a:xfrm rot="16200000" flipH="1">
            <a:off x="7315200" y="2819400"/>
            <a:ext cx="533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84" name="CasetăText 14"/>
          <p:cNvSpPr txBox="1">
            <a:spLocks noChangeArrowheads="1"/>
          </p:cNvSpPr>
          <p:nvPr/>
        </p:nvSpPr>
        <p:spPr bwMode="auto">
          <a:xfrm>
            <a:off x="7010400" y="3200400"/>
            <a:ext cx="2133600" cy="646331"/>
          </a:xfrm>
          <a:prstGeom prst="rect">
            <a:avLst/>
          </a:prstGeom>
          <a:noFill/>
          <a:ln w="9525">
            <a:noFill/>
            <a:miter lim="800000"/>
            <a:headEnd/>
            <a:tailEnd/>
          </a:ln>
        </p:spPr>
        <p:txBody>
          <a:bodyPr>
            <a:spAutoFit/>
          </a:bodyPr>
          <a:lstStyle/>
          <a:p>
            <a:pPr algn="ctr"/>
            <a:r>
              <a:rPr lang="ro-RO" dirty="0" smtClean="0">
                <a:latin typeface="Baskerville Old Face" pitchFamily="18" charset="0"/>
              </a:rPr>
              <a:t>Microclimatul </a:t>
            </a:r>
          </a:p>
          <a:p>
            <a:pPr algn="ctr"/>
            <a:r>
              <a:rPr lang="ro-RO" dirty="0" smtClean="0">
                <a:latin typeface="Baskerville Old Face" pitchFamily="18" charset="0"/>
              </a:rPr>
              <a:t>Salinei Turda</a:t>
            </a:r>
            <a:endParaRPr lang="en-US" dirty="0">
              <a:latin typeface="Baskerville Old Face" pitchFamily="18" charset="0"/>
            </a:endParaRPr>
          </a:p>
        </p:txBody>
      </p:sp>
      <p:pic>
        <p:nvPicPr>
          <p:cNvPr id="16" name="Picture 6" descr="D:\BACKUP\de salvat_E\Nicushor\bursa performanta_2009_2010\ELSEDIMA 2010 si Publicatie\salina-turda-021.jpg"/>
          <p:cNvPicPr>
            <a:picLocks noChangeAspect="1" noChangeArrowheads="1"/>
          </p:cNvPicPr>
          <p:nvPr/>
        </p:nvPicPr>
        <p:blipFill>
          <a:blip r:embed="rId4">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17" name="Rectangle 16"/>
          <p:cNvSpPr/>
          <p:nvPr/>
        </p:nvSpPr>
        <p:spPr>
          <a:xfrm>
            <a:off x="1676400" y="838200"/>
            <a:ext cx="6184706"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II. Parte experimentală (1)</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p:cNvPicPr>
            <a:picLocks noChangeAspect="1" noChangeArrowheads="1"/>
          </p:cNvPicPr>
          <p:nvPr/>
        </p:nvPicPr>
        <p:blipFill>
          <a:blip r:embed="rId2"/>
          <a:srcRect/>
          <a:stretch>
            <a:fillRect/>
          </a:stretch>
        </p:blipFill>
        <p:spPr bwMode="auto">
          <a:xfrm>
            <a:off x="76200" y="1371600"/>
            <a:ext cx="6867525" cy="3306763"/>
          </a:xfrm>
          <a:prstGeom prst="rect">
            <a:avLst/>
          </a:prstGeom>
          <a:noFill/>
          <a:ln w="9525">
            <a:noFill/>
            <a:miter lim="800000"/>
            <a:headEnd/>
            <a:tailEnd/>
          </a:ln>
        </p:spPr>
      </p:pic>
      <p:sp>
        <p:nvSpPr>
          <p:cNvPr id="7" name="Dreptunghi 6"/>
          <p:cNvSpPr/>
          <p:nvPr/>
        </p:nvSpPr>
        <p:spPr>
          <a:xfrm>
            <a:off x="5638800" y="4191000"/>
            <a:ext cx="990600" cy="457200"/>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p>
        </p:txBody>
      </p:sp>
      <p:sp>
        <p:nvSpPr>
          <p:cNvPr id="8" name="Dreptunghi 7"/>
          <p:cNvSpPr/>
          <p:nvPr/>
        </p:nvSpPr>
        <p:spPr>
          <a:xfrm>
            <a:off x="0" y="3429000"/>
            <a:ext cx="1447800" cy="1447800"/>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p>
        </p:txBody>
      </p:sp>
      <p:sp>
        <p:nvSpPr>
          <p:cNvPr id="9" name="Dreptunghi 8"/>
          <p:cNvSpPr/>
          <p:nvPr/>
        </p:nvSpPr>
        <p:spPr>
          <a:xfrm>
            <a:off x="1524000" y="4191000"/>
            <a:ext cx="914400" cy="533400"/>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p>
        </p:txBody>
      </p:sp>
      <p:sp>
        <p:nvSpPr>
          <p:cNvPr id="11" name="Colţ îndoit 10"/>
          <p:cNvSpPr/>
          <p:nvPr/>
        </p:nvSpPr>
        <p:spPr>
          <a:xfrm rot="390044">
            <a:off x="7043501" y="2829057"/>
            <a:ext cx="1554900" cy="673031"/>
          </a:xfrm>
          <a:prstGeom prst="foldedCorner">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dirty="0"/>
              <a:t>+ </a:t>
            </a:r>
            <a:r>
              <a:rPr lang="ro-RO" sz="1400" dirty="0" smtClean="0"/>
              <a:t>măsurători în aerul exterior</a:t>
            </a:r>
            <a:endParaRPr lang="en-US" sz="1400" dirty="0"/>
          </a:p>
        </p:txBody>
      </p:sp>
      <p:sp>
        <p:nvSpPr>
          <p:cNvPr id="12" name="Stea cu 12 colţuri 11"/>
          <p:cNvSpPr/>
          <p:nvPr/>
        </p:nvSpPr>
        <p:spPr>
          <a:xfrm>
            <a:off x="2743200" y="2667000"/>
            <a:ext cx="228600" cy="152400"/>
          </a:xfrm>
          <a:prstGeom prst="star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Stea cu 12 colţuri 12"/>
          <p:cNvSpPr/>
          <p:nvPr/>
        </p:nvSpPr>
        <p:spPr>
          <a:xfrm>
            <a:off x="4191000" y="2286000"/>
            <a:ext cx="228600" cy="152400"/>
          </a:xfrm>
          <a:prstGeom prst="star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Stea cu 12 colţuri 13"/>
          <p:cNvSpPr/>
          <p:nvPr/>
        </p:nvSpPr>
        <p:spPr>
          <a:xfrm>
            <a:off x="3429000" y="2971800"/>
            <a:ext cx="228600" cy="152400"/>
          </a:xfrm>
          <a:prstGeom prst="star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7" name="Picture 3" descr="F:\DCIM\375CANON\IMG_0136.JPG"/>
          <p:cNvPicPr>
            <a:picLocks noChangeAspect="1" noChangeArrowheads="1"/>
          </p:cNvPicPr>
          <p:nvPr/>
        </p:nvPicPr>
        <p:blipFill>
          <a:blip r:embed="rId3"/>
          <a:srcRect/>
          <a:stretch>
            <a:fillRect/>
          </a:stretch>
        </p:blipFill>
        <p:spPr bwMode="auto">
          <a:xfrm>
            <a:off x="6323013" y="4267200"/>
            <a:ext cx="2541587" cy="1905000"/>
          </a:xfrm>
          <a:prstGeom prst="rect">
            <a:avLst/>
          </a:prstGeom>
          <a:ln>
            <a:noFill/>
          </a:ln>
          <a:effectLst>
            <a:outerShdw blurRad="292100" dist="139700" dir="2700000" algn="tl" rotWithShape="0">
              <a:srgbClr val="333333">
                <a:alpha val="65000"/>
              </a:srgbClr>
            </a:outerShdw>
          </a:effectLst>
        </p:spPr>
      </p:pic>
      <p:pic>
        <p:nvPicPr>
          <p:cNvPr id="18" name="Picture 2" descr="F:\DCIM\375CANON\IMG_0168.JPG"/>
          <p:cNvPicPr>
            <a:picLocks noChangeAspect="1" noChangeArrowheads="1"/>
          </p:cNvPicPr>
          <p:nvPr/>
        </p:nvPicPr>
        <p:blipFill>
          <a:blip r:embed="rId4"/>
          <a:srcRect/>
          <a:stretch>
            <a:fillRect/>
          </a:stretch>
        </p:blipFill>
        <p:spPr bwMode="auto">
          <a:xfrm>
            <a:off x="3429000" y="4267200"/>
            <a:ext cx="2540000" cy="1905000"/>
          </a:xfrm>
          <a:prstGeom prst="rect">
            <a:avLst/>
          </a:prstGeom>
          <a:ln>
            <a:noFill/>
          </a:ln>
          <a:effectLst>
            <a:outerShdw blurRad="292100" dist="139700" dir="2700000" algn="tl" rotWithShape="0">
              <a:srgbClr val="333333">
                <a:alpha val="65000"/>
              </a:srgbClr>
            </a:outerShdw>
          </a:effectLst>
        </p:spPr>
      </p:pic>
      <p:pic>
        <p:nvPicPr>
          <p:cNvPr id="19" name="Picture 5" descr="F:\DCIM\375CANON\IMG_0150.JPG"/>
          <p:cNvPicPr>
            <a:picLocks noChangeAspect="1" noChangeArrowheads="1"/>
          </p:cNvPicPr>
          <p:nvPr/>
        </p:nvPicPr>
        <p:blipFill>
          <a:blip r:embed="rId5"/>
          <a:srcRect/>
          <a:stretch>
            <a:fillRect/>
          </a:stretch>
        </p:blipFill>
        <p:spPr bwMode="auto">
          <a:xfrm>
            <a:off x="381000" y="4267200"/>
            <a:ext cx="2641600" cy="1981200"/>
          </a:xfrm>
          <a:prstGeom prst="rect">
            <a:avLst/>
          </a:prstGeom>
          <a:ln>
            <a:noFill/>
          </a:ln>
          <a:effectLst>
            <a:outerShdw blurRad="292100" dist="139700" dir="2700000" algn="tl" rotWithShape="0">
              <a:srgbClr val="333333">
                <a:alpha val="65000"/>
              </a:srgbClr>
            </a:outerShdw>
          </a:effectLst>
        </p:spPr>
      </p:pic>
      <p:cxnSp>
        <p:nvCxnSpPr>
          <p:cNvPr id="21" name="Conector drept cu săgeată 20"/>
          <p:cNvCxnSpPr>
            <a:stCxn id="13" idx="2"/>
          </p:cNvCxnSpPr>
          <p:nvPr/>
        </p:nvCxnSpPr>
        <p:spPr>
          <a:xfrm>
            <a:off x="4343400" y="2438400"/>
            <a:ext cx="2667000" cy="1676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ector drept cu săgeată 22"/>
          <p:cNvCxnSpPr>
            <a:stCxn id="14" idx="2"/>
          </p:cNvCxnSpPr>
          <p:nvPr/>
        </p:nvCxnSpPr>
        <p:spPr>
          <a:xfrm>
            <a:off x="3654425" y="3086100"/>
            <a:ext cx="930275" cy="11239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ector drept cu săgeată 25"/>
          <p:cNvCxnSpPr>
            <a:stCxn id="12" idx="5"/>
          </p:cNvCxnSpPr>
          <p:nvPr/>
        </p:nvCxnSpPr>
        <p:spPr>
          <a:xfrm rot="5400000">
            <a:off x="1849437" y="2878138"/>
            <a:ext cx="1006475" cy="895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CasetăText 19"/>
          <p:cNvSpPr txBox="1">
            <a:spLocks noChangeArrowheads="1"/>
          </p:cNvSpPr>
          <p:nvPr/>
        </p:nvSpPr>
        <p:spPr bwMode="auto">
          <a:xfrm>
            <a:off x="381000" y="5943600"/>
            <a:ext cx="1600200" cy="307975"/>
          </a:xfrm>
          <a:prstGeom prst="rect">
            <a:avLst/>
          </a:prstGeom>
          <a:noFill/>
          <a:ln w="9525">
            <a:noFill/>
            <a:miter lim="800000"/>
            <a:headEnd/>
            <a:tailEnd/>
          </a:ln>
        </p:spPr>
        <p:txBody>
          <a:bodyPr>
            <a:spAutoFit/>
          </a:bodyPr>
          <a:lstStyle/>
          <a:p>
            <a:r>
              <a:rPr lang="ro-RO" sz="1400" dirty="0" smtClean="0">
                <a:solidFill>
                  <a:schemeClr val="bg1"/>
                </a:solidFill>
              </a:rPr>
              <a:t>Mina Rudolf</a:t>
            </a:r>
            <a:endParaRPr lang="en-US" sz="1400" dirty="0">
              <a:solidFill>
                <a:schemeClr val="bg1"/>
              </a:solidFill>
            </a:endParaRPr>
          </a:p>
        </p:txBody>
      </p:sp>
      <p:sp>
        <p:nvSpPr>
          <p:cNvPr id="22" name="CasetăText 21"/>
          <p:cNvSpPr txBox="1">
            <a:spLocks noChangeArrowheads="1"/>
          </p:cNvSpPr>
          <p:nvPr/>
        </p:nvSpPr>
        <p:spPr bwMode="auto">
          <a:xfrm>
            <a:off x="4800600" y="5867400"/>
            <a:ext cx="1600200" cy="307975"/>
          </a:xfrm>
          <a:prstGeom prst="rect">
            <a:avLst/>
          </a:prstGeom>
          <a:noFill/>
          <a:ln w="9525">
            <a:noFill/>
            <a:miter lim="800000"/>
            <a:headEnd/>
            <a:tailEnd/>
          </a:ln>
        </p:spPr>
        <p:txBody>
          <a:bodyPr>
            <a:spAutoFit/>
          </a:bodyPr>
          <a:lstStyle/>
          <a:p>
            <a:r>
              <a:rPr lang="ro-RO" sz="1400" dirty="0" smtClean="0">
                <a:solidFill>
                  <a:schemeClr val="bg1"/>
                </a:solidFill>
              </a:rPr>
              <a:t>Mina Terezia</a:t>
            </a:r>
            <a:endParaRPr lang="en-US" sz="1400" dirty="0">
              <a:solidFill>
                <a:schemeClr val="bg1"/>
              </a:solidFill>
            </a:endParaRPr>
          </a:p>
        </p:txBody>
      </p:sp>
      <p:sp>
        <p:nvSpPr>
          <p:cNvPr id="24" name="CasetăText 23"/>
          <p:cNvSpPr txBox="1">
            <a:spLocks noChangeArrowheads="1"/>
          </p:cNvSpPr>
          <p:nvPr/>
        </p:nvSpPr>
        <p:spPr bwMode="auto">
          <a:xfrm>
            <a:off x="7696200" y="5940425"/>
            <a:ext cx="1600200" cy="307975"/>
          </a:xfrm>
          <a:prstGeom prst="rect">
            <a:avLst/>
          </a:prstGeom>
          <a:noFill/>
          <a:ln w="9525">
            <a:noFill/>
            <a:miter lim="800000"/>
            <a:headEnd/>
            <a:tailEnd/>
          </a:ln>
        </p:spPr>
        <p:txBody>
          <a:bodyPr>
            <a:spAutoFit/>
          </a:bodyPr>
          <a:lstStyle/>
          <a:p>
            <a:r>
              <a:rPr lang="ro-RO" sz="1400" dirty="0" smtClean="0"/>
              <a:t>Mina Ghizela</a:t>
            </a:r>
            <a:endParaRPr lang="en-US" sz="1400" dirty="0"/>
          </a:p>
        </p:txBody>
      </p:sp>
      <p:sp>
        <p:nvSpPr>
          <p:cNvPr id="25" name="Rectangle 24"/>
          <p:cNvSpPr/>
          <p:nvPr/>
        </p:nvSpPr>
        <p:spPr>
          <a:xfrm>
            <a:off x="1676400" y="838200"/>
            <a:ext cx="6184706"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II. Parte experimentală (2)</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27" name="Picture 6" descr="D:\BACKUP\de salvat_E\Nicushor\bursa performanta_2009_2010\ELSEDIMA 2010 si Publicatie\salina-turda-021.jpg"/>
          <p:cNvPicPr>
            <a:picLocks noChangeAspect="1" noChangeArrowheads="1"/>
          </p:cNvPicPr>
          <p:nvPr/>
        </p:nvPicPr>
        <p:blipFill>
          <a:blip r:embed="rId6">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28" name="Footer Placeholder 27"/>
          <p:cNvSpPr>
            <a:spLocks noGrp="1"/>
          </p:cNvSpPr>
          <p:nvPr>
            <p:ph type="ftr" sz="quarter" idx="11"/>
          </p:nvPr>
        </p:nvSpPr>
        <p:spPr/>
        <p:txBody>
          <a:bodyPr/>
          <a:lstStyle/>
          <a:p>
            <a:r>
              <a:rPr lang="en-US" smtClean="0"/>
              <a:t>iulie 2012, Turda</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8195"/>
                                        </p:tgtEl>
                                        <p:attrNameLst>
                                          <p:attrName>style.visibility</p:attrName>
                                        </p:attrNameLst>
                                      </p:cBhvr>
                                      <p:to>
                                        <p:strVal val="visible"/>
                                      </p:to>
                                    </p:set>
                                    <p:anim calcmode="lin" valueType="num">
                                      <p:cBhvr>
                                        <p:cTn id="15" dur="500" fill="hold"/>
                                        <p:tgtEl>
                                          <p:spTgt spid="8195"/>
                                        </p:tgtEl>
                                        <p:attrNameLst>
                                          <p:attrName>ppt_w</p:attrName>
                                        </p:attrNameLst>
                                      </p:cBhvr>
                                      <p:tavLst>
                                        <p:tav tm="0">
                                          <p:val>
                                            <p:fltVal val="0"/>
                                          </p:val>
                                        </p:tav>
                                        <p:tav tm="100000">
                                          <p:val>
                                            <p:strVal val="#ppt_w"/>
                                          </p:val>
                                        </p:tav>
                                      </p:tavLst>
                                    </p:anim>
                                    <p:anim calcmode="lin" valueType="num">
                                      <p:cBhvr>
                                        <p:cTn id="16" dur="500" fill="hold"/>
                                        <p:tgtEl>
                                          <p:spTgt spid="8195"/>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childTnLst>
                                </p:cTn>
                              </p:par>
                            </p:childTnLst>
                          </p:cTn>
                        </p:par>
                        <p:par>
                          <p:cTn id="38" fill="hold">
                            <p:stCondLst>
                              <p:cond delay="1000"/>
                            </p:stCondLst>
                            <p:childTnLst>
                              <p:par>
                                <p:cTn id="39" presetID="23" presetClass="entr" presetSubtype="1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childTnLst>
                                </p:cTn>
                              </p:par>
                              <p:par>
                                <p:cTn id="51" presetID="23" presetClass="entr" presetSubtype="16" fill="hold" grpId="1"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1500"/>
                            </p:stCondLst>
                            <p:childTnLst>
                              <p:par>
                                <p:cTn id="56" presetID="2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childTnLst>
                                </p:cTn>
                              </p:par>
                              <p:par>
                                <p:cTn id="60" presetID="23" presetClass="entr" presetSubtype="16"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childTnLst>
                                </p:cTn>
                              </p:par>
                              <p:par>
                                <p:cTn id="68" presetID="23" presetClass="entr" presetSubtype="16" fill="hold" grpId="1"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childTnLst>
                                </p:cTn>
                              </p:par>
                            </p:childTnLst>
                          </p:cTn>
                        </p:par>
                        <p:par>
                          <p:cTn id="72" fill="hold">
                            <p:stCondLst>
                              <p:cond delay="2000"/>
                            </p:stCondLst>
                            <p:childTnLst>
                              <p:par>
                                <p:cTn id="73" presetID="9"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dissolve">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20" grpId="0"/>
      <p:bldP spid="22" grpId="0"/>
      <p:bldP spid="22" grpId="1"/>
      <p:bldP spid="2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2" name="Group 32"/>
          <p:cNvGraphicFramePr>
            <a:graphicFrameLocks noGrp="1"/>
          </p:cNvGraphicFramePr>
          <p:nvPr/>
        </p:nvGraphicFramePr>
        <p:xfrm>
          <a:off x="1371601" y="1828800"/>
          <a:ext cx="5791199" cy="3474720"/>
        </p:xfrm>
        <a:graphic>
          <a:graphicData uri="http://schemas.openxmlformats.org/drawingml/2006/table">
            <a:tbl>
              <a:tblPr>
                <a:tableStyleId>{2D5ABB26-0587-4C30-8999-92F81FD0307C}</a:tableStyleId>
              </a:tblPr>
              <a:tblGrid>
                <a:gridCol w="5791199"/>
              </a:tblGrid>
              <a:tr h="356462">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n-US" sz="1600" b="1" u="none" strike="noStrike" cap="none" normalizeH="0" baseline="0" dirty="0" smtClean="0">
                          <a:ln>
                            <a:noFill/>
                          </a:ln>
                          <a:effectLst/>
                        </a:rPr>
                        <a:t> </a:t>
                      </a:r>
                      <a:r>
                        <a:rPr kumimoji="0" lang="en-US" sz="1600" b="1" u="none" strike="noStrike" cap="none" normalizeH="0" baseline="0" dirty="0" err="1" smtClean="0">
                          <a:ln>
                            <a:noFill/>
                          </a:ln>
                          <a:effectLst/>
                        </a:rPr>
                        <a:t>Temperatur</a:t>
                      </a:r>
                      <a:r>
                        <a:rPr kumimoji="0" lang="ro-RO" sz="1600" b="1" u="none" strike="noStrike" cap="none" normalizeH="0" baseline="0" dirty="0" smtClean="0">
                          <a:ln>
                            <a:noFill/>
                          </a:ln>
                          <a:effectLst/>
                        </a:rPr>
                        <a:t>a, umiditatea relativă - </a:t>
                      </a:r>
                      <a:r>
                        <a:rPr kumimoji="0" lang="en-US" sz="1600" i="1" u="none" strike="noStrike" cap="none" normalizeH="0" baseline="0" dirty="0" err="1" smtClean="0">
                          <a:ln>
                            <a:noFill/>
                          </a:ln>
                          <a:effectLst/>
                        </a:rPr>
                        <a:t>Testo</a:t>
                      </a:r>
                      <a:r>
                        <a:rPr kumimoji="0" lang="en-US" sz="1600" i="1" u="none" strike="noStrike" cap="none" normalizeH="0" baseline="0" dirty="0" smtClean="0">
                          <a:ln>
                            <a:noFill/>
                          </a:ln>
                          <a:effectLst/>
                        </a:rPr>
                        <a:t> Thermo Hygrometer</a:t>
                      </a:r>
                      <a:r>
                        <a:rPr kumimoji="0" lang="en-US" sz="1600" u="none" strike="noStrike" cap="none" normalizeH="0" baseline="0" dirty="0" smtClean="0">
                          <a:ln>
                            <a:noFill/>
                          </a:ln>
                          <a:effectLst/>
                        </a:rPr>
                        <a:t>, 608-H1 mode</a:t>
                      </a:r>
                      <a:r>
                        <a:rPr kumimoji="0" lang="ro-RO" sz="1600" u="none" strike="noStrike" cap="none" normalizeH="0" baseline="0" dirty="0" smtClean="0">
                          <a:ln>
                            <a:noFill/>
                          </a:ln>
                          <a:effectLst/>
                        </a:rPr>
                        <a:t>l</a:t>
                      </a:r>
                      <a:endParaRPr kumimoji="0" lang="en-US" sz="1600" b="0" i="0" u="none" strike="noStrike" cap="none" normalizeH="0" baseline="0" dirty="0" smtClean="0">
                        <a:ln>
                          <a:noFill/>
                        </a:ln>
                        <a:solidFill>
                          <a:schemeClr val="tx1"/>
                        </a:solidFill>
                        <a:effectLst/>
                        <a:latin typeface="Calibri" pitchFamily="34" charset="0"/>
                        <a:cs typeface="Arial" charset="0"/>
                      </a:endParaRPr>
                    </a:p>
                  </a:txBody>
                  <a:tcPr horzOverflow="overflow"/>
                </a:tc>
              </a:tr>
              <a:tr h="295502">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ro-RO" sz="1600" b="1" u="none" strike="noStrike" cap="none" normalizeH="0" baseline="0" dirty="0" smtClean="0">
                          <a:ln>
                            <a:noFill/>
                          </a:ln>
                          <a:effectLst/>
                        </a:rPr>
                        <a:t>Viteza curenţilor de aer- </a:t>
                      </a:r>
                      <a:r>
                        <a:rPr kumimoji="0" lang="en-US" sz="1600" i="1" u="none" strike="noStrike" cap="none" normalizeH="0" baseline="0" dirty="0" smtClean="0">
                          <a:ln>
                            <a:noFill/>
                          </a:ln>
                          <a:effectLst/>
                        </a:rPr>
                        <a:t>Air Velocity Meter</a:t>
                      </a:r>
                      <a:r>
                        <a:rPr kumimoji="0" lang="en-US" sz="1600" u="none" strike="noStrike" cap="none" normalizeH="0" baseline="0" dirty="0" smtClean="0">
                          <a:ln>
                            <a:noFill/>
                          </a:ln>
                          <a:effectLst/>
                        </a:rPr>
                        <a:t>, AIRFLOW</a:t>
                      </a:r>
                      <a:r>
                        <a:rPr kumimoji="0" lang="en-US" sz="1600" u="none" strike="noStrike" cap="none" normalizeH="0" baseline="30000" dirty="0" smtClean="0">
                          <a:ln>
                            <a:noFill/>
                          </a:ln>
                          <a:effectLst/>
                        </a:rPr>
                        <a:t>TM </a:t>
                      </a:r>
                      <a:r>
                        <a:rPr kumimoji="0" lang="en-US" sz="1600" u="none" strike="noStrike" cap="none" normalizeH="0" baseline="0" dirty="0" smtClean="0">
                          <a:ln>
                            <a:noFill/>
                          </a:ln>
                          <a:effectLst/>
                        </a:rPr>
                        <a:t>Model TA430 </a:t>
                      </a:r>
                      <a:endParaRPr kumimoji="0" lang="en-US" sz="1600" b="0" i="0" u="none" strike="noStrike" cap="none" normalizeH="0" baseline="0" dirty="0" smtClean="0">
                        <a:ln>
                          <a:noFill/>
                        </a:ln>
                        <a:solidFill>
                          <a:schemeClr val="tx1"/>
                        </a:solidFill>
                        <a:effectLst/>
                        <a:latin typeface="Calibri" pitchFamily="34" charset="0"/>
                        <a:cs typeface="Arial" charset="0"/>
                      </a:endParaRPr>
                    </a:p>
                  </a:txBody>
                  <a:tcPr horzOverflow="overflow"/>
                </a:tc>
              </a:tr>
              <a:tr h="615542">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n-US" sz="1600" u="none" strike="noStrike" cap="none" normalizeH="0" baseline="0" dirty="0" smtClean="0">
                          <a:ln>
                            <a:noFill/>
                          </a:ln>
                          <a:effectLst/>
                        </a:rPr>
                        <a:t> </a:t>
                      </a:r>
                      <a:r>
                        <a:rPr kumimoji="0" lang="ro-RO" sz="1600" b="1" u="none" strike="noStrike" cap="none" normalizeH="0" baseline="0" dirty="0" smtClean="0">
                          <a:ln>
                            <a:noFill/>
                          </a:ln>
                          <a:effectLst/>
                        </a:rPr>
                        <a:t>Concentraţia particulelor materiale </a:t>
                      </a:r>
                      <a:r>
                        <a:rPr kumimoji="0" lang="en-US" sz="1600" u="none" strike="noStrike" cap="none" normalizeH="0" baseline="0" dirty="0" smtClean="0">
                          <a:ln>
                            <a:noFill/>
                          </a:ln>
                          <a:effectLst/>
                        </a:rPr>
                        <a:t>-PM</a:t>
                      </a:r>
                      <a:r>
                        <a:rPr kumimoji="0" lang="en-US" sz="1600" u="none" strike="noStrike" cap="none" normalizeH="0" baseline="-25000" dirty="0" smtClean="0">
                          <a:ln>
                            <a:noFill/>
                          </a:ln>
                          <a:effectLst/>
                        </a:rPr>
                        <a:t>1</a:t>
                      </a:r>
                      <a:r>
                        <a:rPr kumimoji="0" lang="en-US" sz="1600" u="none" strike="noStrike" cap="none" normalizeH="0" baseline="0" dirty="0" smtClean="0">
                          <a:ln>
                            <a:noFill/>
                          </a:ln>
                          <a:effectLst/>
                        </a:rPr>
                        <a:t>, PM</a:t>
                      </a:r>
                      <a:r>
                        <a:rPr kumimoji="0" lang="en-US" sz="1600" u="none" strike="noStrike" cap="none" normalizeH="0" baseline="-25000" dirty="0" smtClean="0">
                          <a:ln>
                            <a:noFill/>
                          </a:ln>
                          <a:effectLst/>
                        </a:rPr>
                        <a:t>2,5 </a:t>
                      </a:r>
                      <a:r>
                        <a:rPr kumimoji="0" lang="ro-RO" sz="1600" u="none" strike="noStrike" cap="none" normalizeH="0" baseline="0" dirty="0" smtClean="0">
                          <a:ln>
                            <a:noFill/>
                          </a:ln>
                          <a:effectLst/>
                        </a:rPr>
                        <a:t>şi</a:t>
                      </a:r>
                      <a:r>
                        <a:rPr kumimoji="0" lang="en-US" sz="1600" u="none" strike="noStrike" cap="none" normalizeH="0" baseline="0" dirty="0" smtClean="0">
                          <a:ln>
                            <a:noFill/>
                          </a:ln>
                          <a:effectLst/>
                        </a:rPr>
                        <a:t> PM</a:t>
                      </a:r>
                      <a:r>
                        <a:rPr kumimoji="0" lang="en-US" sz="1600" u="none" strike="noStrike" cap="none" normalizeH="0" baseline="-25000" dirty="0" smtClean="0">
                          <a:ln>
                            <a:noFill/>
                          </a:ln>
                          <a:effectLst/>
                        </a:rPr>
                        <a:t>10</a:t>
                      </a:r>
                      <a:r>
                        <a:rPr kumimoji="0" lang="en-US" sz="1600" u="none" strike="noStrike" cap="none" normalizeH="0" baseline="0" dirty="0" smtClean="0">
                          <a:ln>
                            <a:noFill/>
                          </a:ln>
                          <a:effectLst/>
                        </a:rPr>
                        <a:t> </a:t>
                      </a:r>
                      <a:r>
                        <a:rPr kumimoji="0" lang="ro-RO" sz="1600" u="none" strike="noStrike" cap="none" normalizeH="0" baseline="0" dirty="0" smtClean="0">
                          <a:ln>
                            <a:noFill/>
                          </a:ln>
                          <a:effectLst/>
                        </a:rPr>
                        <a:t>- </a:t>
                      </a:r>
                      <a:r>
                        <a:rPr kumimoji="0" lang="en-US" sz="1600" u="none" strike="noStrike" cap="none" normalizeH="0" baseline="0" dirty="0" smtClean="0">
                          <a:ln>
                            <a:noFill/>
                          </a:ln>
                          <a:effectLst/>
                        </a:rPr>
                        <a:t>TSI/ </a:t>
                      </a:r>
                      <a:r>
                        <a:rPr kumimoji="0" lang="en-US" sz="1600" i="1" u="none" strike="noStrike" cap="none" normalizeH="0" baseline="0" dirty="0" err="1" smtClean="0">
                          <a:ln>
                            <a:noFill/>
                          </a:ln>
                          <a:effectLst/>
                        </a:rPr>
                        <a:t>DustTrak</a:t>
                      </a:r>
                      <a:r>
                        <a:rPr kumimoji="0" lang="en-US" sz="1600" i="1" u="none" strike="noStrike" cap="none" normalizeH="0" baseline="0" dirty="0" smtClean="0">
                          <a:ln>
                            <a:noFill/>
                          </a:ln>
                          <a:effectLst/>
                        </a:rPr>
                        <a:t> Aerosol Monitor </a:t>
                      </a:r>
                      <a:r>
                        <a:rPr kumimoji="0" lang="en-US" sz="1600" u="none" strike="noStrike" cap="none" normalizeH="0" baseline="0" dirty="0" smtClean="0">
                          <a:ln>
                            <a:noFill/>
                          </a:ln>
                          <a:effectLst/>
                        </a:rPr>
                        <a:t>(Model 8520)  - 90° light scattering </a:t>
                      </a:r>
                      <a:endParaRPr kumimoji="0" lang="en-US" sz="1600" b="0" i="0" u="none" strike="noStrike" cap="none" normalizeH="0" baseline="0" dirty="0" smtClean="0">
                        <a:ln>
                          <a:noFill/>
                        </a:ln>
                        <a:solidFill>
                          <a:schemeClr val="tx1"/>
                        </a:solidFill>
                        <a:effectLst/>
                        <a:latin typeface="Calibri" pitchFamily="34" charset="0"/>
                        <a:cs typeface="Arial" charset="0"/>
                      </a:endParaRPr>
                    </a:p>
                  </a:txBody>
                  <a:tcPr horzOverflow="overflow"/>
                </a:tc>
              </a:tr>
              <a:tr h="500063">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n-US" sz="1600" u="none" strike="noStrike" cap="none" normalizeH="0" baseline="0" dirty="0" smtClean="0">
                          <a:ln>
                            <a:noFill/>
                          </a:ln>
                          <a:effectLst/>
                        </a:rPr>
                        <a:t> </a:t>
                      </a:r>
                      <a:r>
                        <a:rPr kumimoji="0" lang="ro-RO" sz="1600" b="1" u="none" strike="noStrike" cap="none" normalizeH="0" baseline="0" dirty="0" smtClean="0">
                          <a:ln>
                            <a:noFill/>
                          </a:ln>
                          <a:effectLst/>
                        </a:rPr>
                        <a:t>Total particule suspendate </a:t>
                      </a:r>
                      <a:r>
                        <a:rPr kumimoji="0" lang="en-US" sz="1600" u="none" strike="noStrike" cap="none" normalizeH="0" baseline="0" dirty="0" smtClean="0">
                          <a:ln>
                            <a:noFill/>
                          </a:ln>
                          <a:effectLst/>
                        </a:rPr>
                        <a:t>(&lt; 50 </a:t>
                      </a:r>
                      <a:r>
                        <a:rPr kumimoji="0" lang="en-US" sz="1600" u="none" strike="noStrike" cap="none" normalizeH="0" baseline="0" dirty="0" err="1" smtClean="0">
                          <a:ln>
                            <a:noFill/>
                          </a:ln>
                          <a:effectLst/>
                        </a:rPr>
                        <a:t>μm</a:t>
                      </a:r>
                      <a:r>
                        <a:rPr kumimoji="0" lang="en-US" sz="1600" u="none" strike="noStrike" cap="none" normalizeH="0" baseline="0" dirty="0" smtClean="0">
                          <a:ln>
                            <a:noFill/>
                          </a:ln>
                          <a:effectLst/>
                        </a:rPr>
                        <a:t>)</a:t>
                      </a:r>
                      <a:r>
                        <a:rPr kumimoji="0" lang="ro-RO" sz="1600" u="none" strike="noStrike" cap="none" normalizeH="0" baseline="0" dirty="0" smtClean="0">
                          <a:ln>
                            <a:noFill/>
                          </a:ln>
                          <a:effectLst/>
                        </a:rPr>
                        <a:t> -</a:t>
                      </a:r>
                      <a:r>
                        <a:rPr kumimoji="0" lang="en-US" sz="1600" u="none" strike="noStrike" cap="none" normalizeH="0" baseline="0" dirty="0" smtClean="0">
                          <a:ln>
                            <a:noFill/>
                          </a:ln>
                          <a:effectLst/>
                        </a:rPr>
                        <a:t> </a:t>
                      </a:r>
                      <a:r>
                        <a:rPr kumimoji="0" lang="en-US" sz="1600" i="1" u="none" strike="noStrike" cap="none" normalizeH="0" baseline="0" dirty="0" smtClean="0">
                          <a:ln>
                            <a:noFill/>
                          </a:ln>
                          <a:effectLst/>
                        </a:rPr>
                        <a:t>Casella/ </a:t>
                      </a:r>
                      <a:r>
                        <a:rPr kumimoji="0" lang="en-US" sz="1600" i="1" u="none" strike="noStrike" cap="none" normalizeH="0" baseline="0" dirty="0" err="1" smtClean="0">
                          <a:ln>
                            <a:noFill/>
                          </a:ln>
                          <a:effectLst/>
                        </a:rPr>
                        <a:t>Microdust</a:t>
                      </a:r>
                      <a:r>
                        <a:rPr kumimoji="0" lang="en-US" sz="1600" i="1" u="none" strike="noStrike" cap="none" normalizeH="0" baseline="0" dirty="0" smtClean="0">
                          <a:ln>
                            <a:noFill/>
                          </a:ln>
                          <a:effectLst/>
                        </a:rPr>
                        <a:t> Pro</a:t>
                      </a:r>
                      <a:r>
                        <a:rPr kumimoji="0" lang="en-US" sz="1600" u="none" strike="noStrike" cap="none" normalizeH="0" baseline="0" dirty="0" smtClean="0">
                          <a:ln>
                            <a:noFill/>
                          </a:ln>
                          <a:effectLst/>
                        </a:rPr>
                        <a:t> –near-forward angle - light scattering </a:t>
                      </a:r>
                      <a:endParaRPr kumimoji="0" lang="en-US" sz="1600" b="0" i="0" u="none" strike="noStrike" cap="none" normalizeH="0" baseline="0" dirty="0" smtClean="0">
                        <a:ln>
                          <a:noFill/>
                        </a:ln>
                        <a:solidFill>
                          <a:schemeClr val="tx1"/>
                        </a:solidFill>
                        <a:effectLst/>
                        <a:latin typeface="Calibri" pitchFamily="34" charset="0"/>
                        <a:cs typeface="Arial" charset="0"/>
                      </a:endParaRPr>
                    </a:p>
                  </a:txBody>
                  <a:tcPr horzOverflow="overflow"/>
                </a:tc>
              </a:tr>
              <a:tr h="325982">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n-US" sz="1600" u="none" strike="noStrike" cap="none" normalizeH="0" baseline="0" dirty="0" smtClean="0">
                          <a:ln>
                            <a:noFill/>
                          </a:ln>
                          <a:effectLst/>
                        </a:rPr>
                        <a:t> </a:t>
                      </a:r>
                      <a:r>
                        <a:rPr kumimoji="0" lang="en-US" sz="1600" b="1" u="none" strike="noStrike" cap="none" normalizeH="0" baseline="0" dirty="0" smtClean="0">
                          <a:ln>
                            <a:noFill/>
                          </a:ln>
                          <a:effectLst/>
                        </a:rPr>
                        <a:t>CO</a:t>
                      </a:r>
                      <a:r>
                        <a:rPr kumimoji="0" lang="en-US" sz="1600" b="1" u="none" strike="noStrike" cap="none" normalizeH="0" baseline="-25000" dirty="0" smtClean="0">
                          <a:ln>
                            <a:noFill/>
                          </a:ln>
                          <a:effectLst/>
                        </a:rPr>
                        <a:t>2</a:t>
                      </a:r>
                      <a:r>
                        <a:rPr kumimoji="0" lang="ro-RO" sz="1600" b="1" u="none" strike="noStrike" cap="none" normalizeH="0" baseline="-25000" dirty="0" smtClean="0">
                          <a:ln>
                            <a:noFill/>
                          </a:ln>
                          <a:effectLst/>
                        </a:rPr>
                        <a:t> </a:t>
                      </a:r>
                      <a:r>
                        <a:rPr kumimoji="0" lang="ro-RO" sz="1600" u="none" strike="noStrike" cap="none" normalizeH="0" baseline="0" dirty="0" smtClean="0">
                          <a:ln>
                            <a:noFill/>
                          </a:ln>
                          <a:effectLst/>
                        </a:rPr>
                        <a:t>- </a:t>
                      </a:r>
                      <a:r>
                        <a:rPr kumimoji="0" lang="en-US" sz="1600" i="1" u="none" strike="noStrike" cap="none" normalizeH="0" baseline="0" dirty="0" err="1" smtClean="0">
                          <a:ln>
                            <a:noFill/>
                          </a:ln>
                          <a:effectLst/>
                        </a:rPr>
                        <a:t>Telaire</a:t>
                      </a:r>
                      <a:r>
                        <a:rPr kumimoji="0" lang="en-US" sz="1600" i="1" u="none" strike="noStrike" cap="none" normalizeH="0" baseline="0" dirty="0" smtClean="0">
                          <a:ln>
                            <a:noFill/>
                          </a:ln>
                          <a:effectLst/>
                        </a:rPr>
                        <a:t> 7001 Carbon Dioxide Monitor  </a:t>
                      </a:r>
                      <a:r>
                        <a:rPr kumimoji="0" lang="en-US" sz="1600" u="none" strike="noStrike" cap="none" normalizeH="0" baseline="0" dirty="0" smtClean="0">
                          <a:ln>
                            <a:noFill/>
                          </a:ln>
                          <a:effectLst/>
                        </a:rPr>
                        <a:t>- Dual Beam Absorption Infrared™ </a:t>
                      </a:r>
                      <a:endParaRPr kumimoji="0" lang="en-US" sz="1600" b="0" i="0" u="none" strike="noStrike" cap="none" normalizeH="0" baseline="0" dirty="0" smtClean="0">
                        <a:ln>
                          <a:noFill/>
                        </a:ln>
                        <a:solidFill>
                          <a:srgbClr val="000000"/>
                        </a:solidFill>
                        <a:effectLst/>
                        <a:latin typeface="Calibri" pitchFamily="34" charset="0"/>
                        <a:cs typeface="Arial" charset="0"/>
                      </a:endParaRPr>
                    </a:p>
                  </a:txBody>
                  <a:tcPr horzOverflow="overflow"/>
                </a:tc>
              </a:tr>
              <a:tr h="130492">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kumimoji="0" lang="en-US" sz="1600" b="1" u="none" strike="noStrike" cap="none" normalizeH="0" baseline="0" dirty="0" smtClean="0">
                          <a:ln>
                            <a:noFill/>
                          </a:ln>
                          <a:effectLst/>
                        </a:rPr>
                        <a:t> CH</a:t>
                      </a:r>
                      <a:r>
                        <a:rPr kumimoji="0" lang="en-US" sz="1600" b="1" u="none" strike="noStrike" cap="none" normalizeH="0" baseline="-25000" dirty="0" smtClean="0">
                          <a:ln>
                            <a:noFill/>
                          </a:ln>
                          <a:effectLst/>
                        </a:rPr>
                        <a:t>4</a:t>
                      </a:r>
                      <a:r>
                        <a:rPr kumimoji="0" lang="ro-RO" sz="1600" u="none" strike="noStrike" cap="none" normalizeH="0" baseline="-25000" dirty="0" smtClean="0">
                          <a:ln>
                            <a:noFill/>
                          </a:ln>
                          <a:effectLst/>
                        </a:rPr>
                        <a:t>- </a:t>
                      </a:r>
                      <a:r>
                        <a:rPr kumimoji="0" lang="en-US" sz="1600" i="1" u="none" strike="noStrike" cap="none" normalizeH="0" baseline="0" dirty="0" smtClean="0">
                          <a:ln>
                            <a:noFill/>
                          </a:ln>
                          <a:effectLst/>
                        </a:rPr>
                        <a:t>Smart CAT Ex </a:t>
                      </a:r>
                      <a:r>
                        <a:rPr kumimoji="0" lang="en-US" sz="1600" i="1" u="none" strike="noStrike" cap="none" normalizeH="0" baseline="0" dirty="0" err="1" smtClean="0">
                          <a:ln>
                            <a:noFill/>
                          </a:ln>
                          <a:effectLst/>
                        </a:rPr>
                        <a:t>DrägerSensor</a:t>
                      </a:r>
                      <a:r>
                        <a:rPr kumimoji="0" lang="en-US" sz="1600" i="1" u="none" strike="noStrike" cap="none" normalizeH="0" baseline="0" dirty="0" smtClean="0">
                          <a:ln>
                            <a:noFill/>
                          </a:ln>
                          <a:effectLst/>
                        </a:rPr>
                        <a:t> </a:t>
                      </a:r>
                      <a:endParaRPr kumimoji="0" lang="en-US" sz="1600" b="1" i="1" u="none" strike="noStrike" cap="none" normalizeH="0" baseline="0" dirty="0" smtClean="0">
                        <a:ln>
                          <a:noFill/>
                        </a:ln>
                        <a:solidFill>
                          <a:schemeClr val="tx1"/>
                        </a:solidFill>
                        <a:effectLst/>
                        <a:latin typeface="Calibri" pitchFamily="34" charset="0"/>
                        <a:cs typeface="Arial" charset="0"/>
                      </a:endParaRPr>
                    </a:p>
                  </a:txBody>
                  <a:tcPr horzOverflow="overflow"/>
                </a:tc>
              </a:tr>
            </a:tbl>
          </a:graphicData>
        </a:graphic>
      </p:graphicFrame>
      <p:sp>
        <p:nvSpPr>
          <p:cNvPr id="7" name="Rectangle 6"/>
          <p:cNvSpPr/>
          <p:nvPr/>
        </p:nvSpPr>
        <p:spPr>
          <a:xfrm>
            <a:off x="1676400" y="838200"/>
            <a:ext cx="6184706"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II. Parte experimentală (3)</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8" name="Picture 6" descr="D:\BACKUP\de salvat_E\Nicushor\bursa performanta_2009_2010\ELSEDIMA 2010 si Publicatie\salina-turda-021.jpg"/>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Cube 5"/>
          <p:cNvSpPr/>
          <p:nvPr/>
        </p:nvSpPr>
        <p:spPr>
          <a:xfrm>
            <a:off x="381000" y="1295400"/>
            <a:ext cx="609600" cy="5334000"/>
          </a:xfrm>
          <a:prstGeom prst="cub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ro-RO" dirty="0" smtClean="0"/>
          </a:p>
          <a:p>
            <a:pPr algn="ctr"/>
            <a:endParaRPr lang="ro-RO" dirty="0" smtClean="0"/>
          </a:p>
          <a:p>
            <a:pPr algn="ctr"/>
            <a:r>
              <a:rPr lang="ro-RO" dirty="0" smtClean="0"/>
              <a:t>M</a:t>
            </a:r>
          </a:p>
          <a:p>
            <a:pPr algn="ctr"/>
            <a:r>
              <a:rPr lang="ro-RO" dirty="0" smtClean="0"/>
              <a:t>A</a:t>
            </a:r>
          </a:p>
          <a:p>
            <a:pPr algn="ctr"/>
            <a:r>
              <a:rPr lang="ro-RO" dirty="0" smtClean="0"/>
              <a:t>T</a:t>
            </a:r>
          </a:p>
          <a:p>
            <a:pPr algn="ctr"/>
            <a:r>
              <a:rPr lang="ro-RO" dirty="0" smtClean="0"/>
              <a:t>E</a:t>
            </a:r>
          </a:p>
          <a:p>
            <a:pPr algn="ctr"/>
            <a:r>
              <a:rPr lang="ro-RO" dirty="0" smtClean="0"/>
              <a:t>R</a:t>
            </a:r>
          </a:p>
          <a:p>
            <a:pPr algn="ctr"/>
            <a:r>
              <a:rPr lang="ro-RO" dirty="0" smtClean="0"/>
              <a:t>I</a:t>
            </a:r>
          </a:p>
          <a:p>
            <a:pPr algn="ctr"/>
            <a:r>
              <a:rPr lang="ro-RO" dirty="0" smtClean="0"/>
              <a:t>A</a:t>
            </a:r>
          </a:p>
          <a:p>
            <a:pPr algn="ctr"/>
            <a:r>
              <a:rPr lang="ro-RO" dirty="0" smtClean="0"/>
              <a:t>L</a:t>
            </a:r>
          </a:p>
          <a:p>
            <a:pPr algn="ctr"/>
            <a:r>
              <a:rPr lang="ro-RO" dirty="0" smtClean="0"/>
              <a:t>E</a:t>
            </a:r>
          </a:p>
          <a:p>
            <a:pPr algn="ctr"/>
            <a:r>
              <a:rPr lang="ro-RO" dirty="0" smtClean="0"/>
              <a:t> </a:t>
            </a:r>
          </a:p>
          <a:p>
            <a:pPr algn="ctr"/>
            <a:r>
              <a:rPr lang="ro-RO" dirty="0" smtClean="0"/>
              <a:t>Ş</a:t>
            </a:r>
          </a:p>
          <a:p>
            <a:pPr algn="ctr"/>
            <a:r>
              <a:rPr lang="ro-RO" dirty="0" smtClean="0"/>
              <a:t>I</a:t>
            </a:r>
          </a:p>
          <a:p>
            <a:pPr algn="ctr"/>
            <a:endParaRPr lang="ro-RO" dirty="0" smtClean="0"/>
          </a:p>
          <a:p>
            <a:pPr algn="ctr"/>
            <a:r>
              <a:rPr lang="ro-RO" dirty="0" smtClean="0"/>
              <a:t>M</a:t>
            </a:r>
          </a:p>
          <a:p>
            <a:pPr algn="ctr"/>
            <a:r>
              <a:rPr lang="ro-RO" dirty="0" smtClean="0"/>
              <a:t>E</a:t>
            </a:r>
          </a:p>
          <a:p>
            <a:pPr algn="ctr"/>
            <a:r>
              <a:rPr lang="ro-RO" dirty="0" smtClean="0"/>
              <a:t>T</a:t>
            </a:r>
          </a:p>
          <a:p>
            <a:pPr algn="ctr"/>
            <a:r>
              <a:rPr lang="ro-RO" dirty="0" smtClean="0"/>
              <a:t>O</a:t>
            </a:r>
          </a:p>
          <a:p>
            <a:pPr algn="ctr"/>
            <a:r>
              <a:rPr lang="ro-RO" dirty="0" smtClean="0"/>
              <a:t>D</a:t>
            </a:r>
          </a:p>
          <a:p>
            <a:pPr algn="ctr"/>
            <a:r>
              <a:rPr lang="ro-RO" dirty="0" smtClean="0"/>
              <a:t>E</a:t>
            </a:r>
          </a:p>
          <a:p>
            <a:pPr algn="ctr"/>
            <a:endParaRPr lang="ro-RO" dirty="0" smtClean="0"/>
          </a:p>
          <a:p>
            <a:pPr algn="ctr"/>
            <a:endParaRPr lang="ro-RO" dirty="0" smtClean="0"/>
          </a:p>
        </p:txBody>
      </p:sp>
      <p:pic>
        <p:nvPicPr>
          <p:cNvPr id="10" name="Imagine 2" descr="D:\BACKUP\de salvat_E\Nicushor\PICS\TURDA_PRAID\pozeTurda31ian\DSCN1215.JPG"/>
          <p:cNvPicPr>
            <a:picLocks noChangeArrowheads="1"/>
          </p:cNvPicPr>
          <p:nvPr/>
        </p:nvPicPr>
        <p:blipFill>
          <a:blip r:embed="rId3"/>
          <a:srcRect/>
          <a:stretch>
            <a:fillRect/>
          </a:stretch>
        </p:blipFill>
        <p:spPr bwMode="auto">
          <a:xfrm>
            <a:off x="2667000" y="5410200"/>
            <a:ext cx="1295400" cy="1295400"/>
          </a:xfrm>
          <a:prstGeom prst="rect">
            <a:avLst/>
          </a:prstGeom>
          <a:ln>
            <a:noFill/>
          </a:ln>
          <a:effectLst>
            <a:outerShdw blurRad="292100" dist="139700" dir="2700000" algn="tl" rotWithShape="0">
              <a:srgbClr val="333333">
                <a:alpha val="65000"/>
              </a:srgbClr>
            </a:outerShdw>
          </a:effectLst>
        </p:spPr>
      </p:pic>
      <p:pic>
        <p:nvPicPr>
          <p:cNvPr id="11" name="Imagine 3" descr="D:\BACKUP\de salvat_E\Nicushor\PICS\TURDA_PRAID\pozeTurda31ian\DSCN1221.JPG"/>
          <p:cNvPicPr>
            <a:picLocks noChangeArrowheads="1"/>
          </p:cNvPicPr>
          <p:nvPr/>
        </p:nvPicPr>
        <p:blipFill>
          <a:blip r:embed="rId4"/>
          <a:srcRect/>
          <a:stretch>
            <a:fillRect/>
          </a:stretch>
        </p:blipFill>
        <p:spPr bwMode="auto">
          <a:xfrm>
            <a:off x="7696200" y="3429000"/>
            <a:ext cx="1079500" cy="1676400"/>
          </a:xfrm>
          <a:prstGeom prst="rect">
            <a:avLst/>
          </a:prstGeom>
          <a:ln>
            <a:noFill/>
          </a:ln>
          <a:effectLst>
            <a:outerShdw blurRad="292100" dist="139700" dir="2700000" algn="tl" rotWithShape="0">
              <a:srgbClr val="333333">
                <a:alpha val="65000"/>
              </a:srgbClr>
            </a:outerShdw>
          </a:effectLst>
        </p:spPr>
      </p:pic>
      <p:pic>
        <p:nvPicPr>
          <p:cNvPr id="12" name="Imagine 4" descr="D:\BACKUP\de salvat_E\Nicushor\PICS\TURDA_PRAID\pozeTurda31ian\DSCN1219.JPG"/>
          <p:cNvPicPr>
            <a:picLocks noChangeArrowheads="1"/>
          </p:cNvPicPr>
          <p:nvPr/>
        </p:nvPicPr>
        <p:blipFill>
          <a:blip r:embed="rId5"/>
          <a:srcRect/>
          <a:stretch>
            <a:fillRect/>
          </a:stretch>
        </p:blipFill>
        <p:spPr bwMode="auto">
          <a:xfrm>
            <a:off x="7239000" y="5181600"/>
            <a:ext cx="1066800" cy="1676400"/>
          </a:xfrm>
          <a:prstGeom prst="rect">
            <a:avLst/>
          </a:prstGeom>
          <a:ln>
            <a:noFill/>
          </a:ln>
          <a:effectLst>
            <a:outerShdw blurRad="292100" dist="139700" dir="2700000" algn="tl" rotWithShape="0">
              <a:srgbClr val="333333">
                <a:alpha val="65000"/>
              </a:srgbClr>
            </a:outerShdw>
          </a:effectLst>
        </p:spPr>
      </p:pic>
      <p:pic>
        <p:nvPicPr>
          <p:cNvPr id="13" name="Imagine 5" descr="D:\BACKUP\de salvat_E\Nicushor\PICS\TURDA_PRAID\pozeTurda31ian\DSCN1216.JPG"/>
          <p:cNvPicPr>
            <a:picLocks noChangeArrowheads="1"/>
          </p:cNvPicPr>
          <p:nvPr/>
        </p:nvPicPr>
        <p:blipFill>
          <a:blip r:embed="rId6"/>
          <a:srcRect/>
          <a:stretch>
            <a:fillRect/>
          </a:stretch>
        </p:blipFill>
        <p:spPr bwMode="auto">
          <a:xfrm>
            <a:off x="7543800" y="1676400"/>
            <a:ext cx="1022350" cy="1752600"/>
          </a:xfrm>
          <a:prstGeom prst="rect">
            <a:avLst/>
          </a:prstGeom>
          <a:noFill/>
          <a:ln w="9525">
            <a:noFill/>
            <a:miter lim="800000"/>
            <a:headEnd/>
            <a:tailEnd/>
          </a:ln>
        </p:spPr>
      </p:pic>
      <p:pic>
        <p:nvPicPr>
          <p:cNvPr id="14" name="Imagine 7" descr="D:\BACKUP\de salvat_E\Nicushor\PICS\TURDA_PRAID\pozeTurda31ian\DSCN1213.JPG"/>
          <p:cNvPicPr>
            <a:picLocks noChangeAspect="1" noChangeArrowheads="1"/>
          </p:cNvPicPr>
          <p:nvPr/>
        </p:nvPicPr>
        <p:blipFill>
          <a:blip r:embed="rId7" cstate="print"/>
          <a:srcRect/>
          <a:stretch>
            <a:fillRect/>
          </a:stretch>
        </p:blipFill>
        <p:spPr bwMode="auto">
          <a:xfrm>
            <a:off x="5410200" y="5257800"/>
            <a:ext cx="918311" cy="121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Footer Placeholder 14"/>
          <p:cNvSpPr>
            <a:spLocks noGrp="1"/>
          </p:cNvSpPr>
          <p:nvPr>
            <p:ph type="ftr" sz="quarter" idx="11"/>
          </p:nvPr>
        </p:nvSpPr>
        <p:spPr>
          <a:xfrm>
            <a:off x="3124200" y="6477000"/>
            <a:ext cx="2895600" cy="365125"/>
          </a:xfrm>
        </p:spPr>
        <p:txBody>
          <a:bodyPr/>
          <a:lstStyle/>
          <a:p>
            <a:r>
              <a:rPr lang="en-US" smtClean="0"/>
              <a:t>iulie 2012, Turda</a:t>
            </a:r>
            <a:endParaRPr lang="en-US"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72"/>
                                        </p:tgtEl>
                                        <p:attrNameLst>
                                          <p:attrName>style.visibility</p:attrName>
                                        </p:attrNameLst>
                                      </p:cBhvr>
                                      <p:to>
                                        <p:strVal val="visible"/>
                                      </p:to>
                                    </p:set>
                                    <p:animEffect transition="in" filter="randombar(horizontal)">
                                      <p:cBhvr>
                                        <p:cTn id="7" dur="500"/>
                                        <p:tgtEl>
                                          <p:spTgt spid="10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76400" y="838200"/>
            <a:ext cx="6184706"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II. Parte experimentală (4)</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8" name="Picture 6" descr="D:\BACKUP\de salvat_E\Nicushor\bursa performanta_2009_2010\ELSEDIMA 2010 si Publicatie\salina-turda-021.jpg"/>
          <p:cNvPicPr>
            <a:picLocks noChangeAspect="1" noChangeArrowheads="1"/>
          </p:cNvPicPr>
          <p:nvPr/>
        </p:nvPicPr>
        <p:blipFill>
          <a:blip r:embed="rId3">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graphicFrame>
        <p:nvGraphicFramePr>
          <p:cNvPr id="9" name="Tabel 8"/>
          <p:cNvGraphicFramePr>
            <a:graphicFrameLocks noGrp="1"/>
          </p:cNvGraphicFramePr>
          <p:nvPr/>
        </p:nvGraphicFramePr>
        <p:xfrm>
          <a:off x="1295400" y="2057400"/>
          <a:ext cx="6553200" cy="2596583"/>
        </p:xfrm>
        <a:graphic>
          <a:graphicData uri="http://schemas.openxmlformats.org/drawingml/2006/table">
            <a:tbl>
              <a:tblPr firstRow="1" bandRow="1">
                <a:tableStyleId>{2D5ABB26-0587-4C30-8999-92F81FD0307C}</a:tableStyleId>
              </a:tblPr>
              <a:tblGrid>
                <a:gridCol w="6553200"/>
              </a:tblGrid>
              <a:tr h="661284">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ro-RO" sz="1600" b="1" kern="1200" dirty="0" smtClean="0"/>
                        <a:t>Hidrocarburi aromatice</a:t>
                      </a:r>
                      <a:r>
                        <a:rPr kumimoji="0" lang="ro-RO" sz="1600" b="1" kern="1200" baseline="0" dirty="0" smtClean="0"/>
                        <a:t> policiclice</a:t>
                      </a:r>
                      <a:r>
                        <a:rPr kumimoji="0" lang="en-US" sz="1600" b="1" kern="1200" dirty="0" smtClean="0"/>
                        <a:t>(</a:t>
                      </a:r>
                      <a:r>
                        <a:rPr kumimoji="0" lang="ro-RO" sz="1600" kern="1200" dirty="0" smtClean="0"/>
                        <a:t>HAP</a:t>
                      </a:r>
                      <a:r>
                        <a:rPr kumimoji="0" lang="en-US" sz="1600" kern="1200" dirty="0" smtClean="0"/>
                        <a:t>) </a:t>
                      </a:r>
                      <a:r>
                        <a:rPr kumimoji="0" lang="ro-RO" sz="1600" kern="1200" dirty="0" smtClean="0"/>
                        <a:t>-</a:t>
                      </a:r>
                      <a:r>
                        <a:rPr kumimoji="0" lang="en-US" sz="1600" i="1" kern="1200" dirty="0" smtClean="0"/>
                        <a:t>JASCO PU–980 MODEL</a:t>
                      </a:r>
                      <a:r>
                        <a:rPr kumimoji="0" lang="en-US" sz="1600" kern="1200" dirty="0" smtClean="0"/>
                        <a:t> – High Performance Liquid </a:t>
                      </a:r>
                      <a:r>
                        <a:rPr kumimoji="0" lang="en-US" sz="1600" kern="1200" dirty="0" err="1" smtClean="0"/>
                        <a:t>Cromatograph</a:t>
                      </a:r>
                      <a:r>
                        <a:rPr kumimoji="0" lang="ro-RO" sz="1600" kern="1200" dirty="0" smtClean="0"/>
                        <a:t>y</a:t>
                      </a:r>
                      <a:endParaRPr lang="en-US" sz="1600" dirty="0" smtClean="0">
                        <a:latin typeface="Calibri" pitchFamily="34" charset="0"/>
                      </a:endParaRPr>
                    </a:p>
                  </a:txBody>
                  <a:tcPr/>
                </a:tc>
              </a:tr>
              <a:tr h="499828">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ro-RO" sz="1600" b="1" kern="1200" dirty="0" smtClean="0"/>
                        <a:t>Metale grele </a:t>
                      </a:r>
                      <a:r>
                        <a:rPr kumimoji="0" lang="en-US" sz="1600" kern="1200" dirty="0" smtClean="0"/>
                        <a:t>(Fe,</a:t>
                      </a:r>
                      <a:r>
                        <a:rPr kumimoji="0" lang="en-US" sz="1600" kern="1200" baseline="0" dirty="0" smtClean="0"/>
                        <a:t> </a:t>
                      </a:r>
                      <a:r>
                        <a:rPr kumimoji="0" lang="en-US" sz="1600" kern="1200" dirty="0" smtClean="0"/>
                        <a:t>Cr, </a:t>
                      </a:r>
                      <a:r>
                        <a:rPr kumimoji="0" lang="en-US" sz="1600" kern="1200" dirty="0" err="1" smtClean="0"/>
                        <a:t>Cd</a:t>
                      </a:r>
                      <a:r>
                        <a:rPr kumimoji="0" lang="en-US" sz="1600" kern="1200" dirty="0" smtClean="0"/>
                        <a:t>,</a:t>
                      </a:r>
                      <a:r>
                        <a:rPr kumimoji="0" lang="en-US" sz="1600" kern="1200" baseline="0" dirty="0" smtClean="0"/>
                        <a:t> </a:t>
                      </a:r>
                      <a:r>
                        <a:rPr kumimoji="0" lang="en-US" sz="1600" kern="1200" dirty="0" smtClean="0"/>
                        <a:t>Cu,</a:t>
                      </a:r>
                      <a:r>
                        <a:rPr kumimoji="0" lang="en-US" sz="1600" kern="1200" baseline="0" dirty="0" smtClean="0"/>
                        <a:t> </a:t>
                      </a:r>
                      <a:r>
                        <a:rPr kumimoji="0" lang="en-US" sz="1600" kern="1200" dirty="0" smtClean="0"/>
                        <a:t>Zn,</a:t>
                      </a:r>
                      <a:r>
                        <a:rPr kumimoji="0" lang="en-US" sz="1600" kern="1200" baseline="0" dirty="0" smtClean="0"/>
                        <a:t> </a:t>
                      </a:r>
                      <a:r>
                        <a:rPr kumimoji="0" lang="en-US" sz="1600" kern="1200" dirty="0" smtClean="0"/>
                        <a:t>Ni) </a:t>
                      </a:r>
                      <a:r>
                        <a:rPr kumimoji="0" lang="ro-RO" sz="1600" kern="1200" dirty="0" smtClean="0"/>
                        <a:t>-</a:t>
                      </a:r>
                      <a:r>
                        <a:rPr kumimoji="0" lang="en-US" sz="1600" i="1" kern="1200" dirty="0" err="1" smtClean="0"/>
                        <a:t>ZeEnit</a:t>
                      </a:r>
                      <a:r>
                        <a:rPr kumimoji="0" lang="en-US" sz="1600" i="1" kern="1200" dirty="0" smtClean="0"/>
                        <a:t> 700 flame atomic absorption spectroscope</a:t>
                      </a:r>
                      <a:r>
                        <a:rPr kumimoji="0" lang="en-US" sz="1600" kern="1200" dirty="0" smtClean="0"/>
                        <a:t> – atomic absorption </a:t>
                      </a:r>
                      <a:endParaRPr lang="en-US" sz="1600" dirty="0" smtClean="0">
                        <a:latin typeface="Calibri" pitchFamily="34" charset="0"/>
                      </a:endParaRPr>
                    </a:p>
                  </a:txBody>
                  <a:tcPr/>
                </a:tc>
              </a:tr>
              <a:tr h="402023">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600" kern="1200" dirty="0" smtClean="0"/>
                        <a:t> </a:t>
                      </a:r>
                      <a:r>
                        <a:rPr kumimoji="0" lang="ro-RO" sz="1600" b="1" kern="1200" dirty="0" smtClean="0"/>
                        <a:t>Compusi organici volatili- </a:t>
                      </a:r>
                      <a:r>
                        <a:rPr kumimoji="0" lang="en-US" sz="1600" i="1" kern="1200" dirty="0" smtClean="0"/>
                        <a:t>GC-MS QP 2010 Plus</a:t>
                      </a:r>
                      <a:endParaRPr lang="en-US" sz="1600" b="1" i="1" dirty="0" smtClean="0">
                        <a:latin typeface="Calibri" pitchFamily="34" charset="0"/>
                      </a:endParaRPr>
                    </a:p>
                  </a:txBody>
                  <a:tcPr/>
                </a:tc>
              </a:tr>
              <a:tr h="435595">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US" sz="1600" b="1" dirty="0" smtClean="0"/>
                        <a:t> CO</a:t>
                      </a:r>
                      <a:r>
                        <a:rPr lang="en-US" sz="1600" b="1" baseline="-25000" dirty="0" smtClean="0"/>
                        <a:t>2, </a:t>
                      </a:r>
                      <a:r>
                        <a:rPr kumimoji="0" lang="en-US" sz="1600" b="1" kern="1200" dirty="0" smtClean="0"/>
                        <a:t>CO,</a:t>
                      </a:r>
                      <a:r>
                        <a:rPr kumimoji="0" lang="ro-RO" sz="1600" b="1" kern="1200" dirty="0" smtClean="0"/>
                        <a:t> formaldehida- </a:t>
                      </a:r>
                      <a:r>
                        <a:rPr kumimoji="0" lang="en-US" sz="1600" i="1" kern="1200" dirty="0" err="1" smtClean="0"/>
                        <a:t>Multigas</a:t>
                      </a:r>
                      <a:r>
                        <a:rPr kumimoji="0" lang="en-US" sz="1600" i="1" kern="1200" dirty="0" smtClean="0"/>
                        <a:t> 1320 Monitor </a:t>
                      </a:r>
                      <a:r>
                        <a:rPr kumimoji="0" lang="en-US" sz="1600" kern="1200" dirty="0" smtClean="0"/>
                        <a:t>-IR </a:t>
                      </a:r>
                      <a:r>
                        <a:rPr kumimoji="0" lang="en-US" sz="1600" kern="1200" dirty="0" err="1" smtClean="0"/>
                        <a:t>photoacoustic</a:t>
                      </a:r>
                      <a:r>
                        <a:rPr kumimoji="0" lang="en-US" sz="1600" kern="1200" dirty="0" smtClean="0"/>
                        <a:t> spectroscopy</a:t>
                      </a:r>
                      <a:endParaRPr lang="en-US" sz="1600" dirty="0" smtClean="0">
                        <a:latin typeface="Calibri" pitchFamily="34" charset="0"/>
                      </a:endParaRPr>
                    </a:p>
                  </a:txBody>
                  <a:tcPr/>
                </a:tc>
              </a:tr>
              <a:tr h="375036">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600" b="1" kern="1200" dirty="0" smtClean="0"/>
                        <a:t> NO</a:t>
                      </a:r>
                      <a:r>
                        <a:rPr kumimoji="0" lang="en-US" sz="1600" b="1" kern="1200" baseline="-25000" dirty="0" smtClean="0"/>
                        <a:t>2</a:t>
                      </a:r>
                      <a:r>
                        <a:rPr kumimoji="0" lang="en-US" sz="1600" b="1" kern="1200" dirty="0" smtClean="0"/>
                        <a:t>, SO</a:t>
                      </a:r>
                      <a:r>
                        <a:rPr kumimoji="0" lang="en-US" sz="1600" b="1" kern="1200" baseline="-25000" dirty="0" smtClean="0"/>
                        <a:t>2</a:t>
                      </a:r>
                      <a:r>
                        <a:rPr kumimoji="0" lang="en-US" sz="1600" b="1" kern="1200" dirty="0" smtClean="0"/>
                        <a:t>, and CO </a:t>
                      </a:r>
                      <a:r>
                        <a:rPr kumimoji="0" lang="ro-RO" sz="1600" kern="1200" dirty="0" smtClean="0"/>
                        <a:t>- </a:t>
                      </a:r>
                      <a:r>
                        <a:rPr kumimoji="0" lang="en-US" sz="1600" i="1" kern="1200" cap="small" dirty="0" smtClean="0"/>
                        <a:t>OLDHAM MX 21 </a:t>
                      </a:r>
                      <a:r>
                        <a:rPr kumimoji="0" lang="en-US" sz="1600" i="1" kern="1200" dirty="0" smtClean="0"/>
                        <a:t>multi-gas monitor</a:t>
                      </a:r>
                      <a:endParaRPr lang="en-US" sz="1600" b="1" i="1" dirty="0" smtClean="0">
                        <a:latin typeface="Calibri" pitchFamily="34" charset="0"/>
                      </a:endParaRPr>
                    </a:p>
                  </a:txBody>
                  <a:tcPr/>
                </a:tc>
              </a:tr>
            </a:tbl>
          </a:graphicData>
        </a:graphic>
      </p:graphicFrame>
      <p:sp>
        <p:nvSpPr>
          <p:cNvPr id="10" name="Cube 9"/>
          <p:cNvSpPr/>
          <p:nvPr/>
        </p:nvSpPr>
        <p:spPr>
          <a:xfrm>
            <a:off x="381000" y="1447800"/>
            <a:ext cx="609600" cy="5181600"/>
          </a:xfrm>
          <a:prstGeom prst="cub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ro-RO" dirty="0" smtClean="0"/>
          </a:p>
          <a:p>
            <a:pPr algn="ctr"/>
            <a:endParaRPr lang="ro-RO" dirty="0" smtClean="0"/>
          </a:p>
          <a:p>
            <a:pPr algn="ctr"/>
            <a:r>
              <a:rPr lang="ro-RO" dirty="0" smtClean="0"/>
              <a:t>A</a:t>
            </a:r>
          </a:p>
          <a:p>
            <a:pPr algn="ctr"/>
            <a:r>
              <a:rPr lang="ro-RO" dirty="0" smtClean="0"/>
              <a:t>P</a:t>
            </a:r>
          </a:p>
          <a:p>
            <a:pPr algn="ctr"/>
            <a:r>
              <a:rPr lang="ro-RO" dirty="0" smtClean="0"/>
              <a:t>A</a:t>
            </a:r>
          </a:p>
          <a:p>
            <a:pPr algn="ctr"/>
            <a:r>
              <a:rPr lang="ro-RO" dirty="0" smtClean="0"/>
              <a:t>R</a:t>
            </a:r>
          </a:p>
          <a:p>
            <a:pPr algn="ctr"/>
            <a:r>
              <a:rPr lang="ro-RO" dirty="0" smtClean="0"/>
              <a:t>A</a:t>
            </a:r>
          </a:p>
          <a:p>
            <a:pPr algn="ctr"/>
            <a:r>
              <a:rPr lang="ro-RO" dirty="0" smtClean="0"/>
              <a:t>T</a:t>
            </a:r>
          </a:p>
          <a:p>
            <a:pPr algn="ctr"/>
            <a:r>
              <a:rPr lang="ro-RO" dirty="0" smtClean="0"/>
              <a:t>E</a:t>
            </a:r>
          </a:p>
          <a:p>
            <a:pPr algn="ctr"/>
            <a:r>
              <a:rPr lang="ro-RO" dirty="0" smtClean="0"/>
              <a:t> </a:t>
            </a:r>
          </a:p>
          <a:p>
            <a:pPr algn="ctr"/>
            <a:r>
              <a:rPr lang="ro-RO" dirty="0" smtClean="0"/>
              <a:t>Ş</a:t>
            </a:r>
          </a:p>
          <a:p>
            <a:pPr algn="ctr"/>
            <a:r>
              <a:rPr lang="ro-RO" dirty="0" smtClean="0"/>
              <a:t>I</a:t>
            </a:r>
          </a:p>
          <a:p>
            <a:pPr algn="ctr"/>
            <a:endParaRPr lang="ro-RO" dirty="0" smtClean="0"/>
          </a:p>
          <a:p>
            <a:pPr algn="ctr"/>
            <a:r>
              <a:rPr lang="ro-RO" dirty="0" smtClean="0"/>
              <a:t>M</a:t>
            </a:r>
          </a:p>
          <a:p>
            <a:pPr algn="ctr"/>
            <a:r>
              <a:rPr lang="ro-RO" dirty="0" smtClean="0"/>
              <a:t>E</a:t>
            </a:r>
          </a:p>
          <a:p>
            <a:pPr algn="ctr"/>
            <a:r>
              <a:rPr lang="ro-RO" dirty="0" smtClean="0"/>
              <a:t>T</a:t>
            </a:r>
          </a:p>
          <a:p>
            <a:pPr algn="ctr"/>
            <a:r>
              <a:rPr lang="ro-RO" dirty="0" smtClean="0"/>
              <a:t>O</a:t>
            </a:r>
          </a:p>
          <a:p>
            <a:pPr algn="ctr"/>
            <a:r>
              <a:rPr lang="ro-RO" dirty="0" smtClean="0"/>
              <a:t>D</a:t>
            </a:r>
          </a:p>
          <a:p>
            <a:pPr algn="ctr"/>
            <a:r>
              <a:rPr lang="ro-RO" dirty="0" smtClean="0"/>
              <a:t>E</a:t>
            </a:r>
          </a:p>
          <a:p>
            <a:pPr algn="ctr"/>
            <a:endParaRPr lang="ro-RO" dirty="0" smtClean="0"/>
          </a:p>
          <a:p>
            <a:pPr algn="ctr"/>
            <a:endParaRPr lang="ro-RO" dirty="0" smtClean="0"/>
          </a:p>
        </p:txBody>
      </p:sp>
      <p:sp>
        <p:nvSpPr>
          <p:cNvPr id="11" name="Cube 10"/>
          <p:cNvSpPr/>
          <p:nvPr/>
        </p:nvSpPr>
        <p:spPr>
          <a:xfrm>
            <a:off x="381000" y="1295400"/>
            <a:ext cx="609600" cy="5334000"/>
          </a:xfrm>
          <a:prstGeom prst="cub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ro-RO" dirty="0" smtClean="0"/>
          </a:p>
          <a:p>
            <a:pPr algn="ctr"/>
            <a:endParaRPr lang="ro-RO" dirty="0" smtClean="0"/>
          </a:p>
          <a:p>
            <a:pPr algn="ctr"/>
            <a:r>
              <a:rPr lang="ro-RO" dirty="0" smtClean="0"/>
              <a:t>M</a:t>
            </a:r>
          </a:p>
          <a:p>
            <a:pPr algn="ctr"/>
            <a:r>
              <a:rPr lang="ro-RO" dirty="0" smtClean="0"/>
              <a:t>A</a:t>
            </a:r>
          </a:p>
          <a:p>
            <a:pPr algn="ctr"/>
            <a:r>
              <a:rPr lang="ro-RO" dirty="0" smtClean="0"/>
              <a:t>T</a:t>
            </a:r>
          </a:p>
          <a:p>
            <a:pPr algn="ctr"/>
            <a:r>
              <a:rPr lang="ro-RO" dirty="0" smtClean="0"/>
              <a:t>E</a:t>
            </a:r>
          </a:p>
          <a:p>
            <a:pPr algn="ctr"/>
            <a:r>
              <a:rPr lang="ro-RO" dirty="0" smtClean="0"/>
              <a:t>R</a:t>
            </a:r>
          </a:p>
          <a:p>
            <a:pPr algn="ctr"/>
            <a:r>
              <a:rPr lang="ro-RO" dirty="0" smtClean="0"/>
              <a:t>I</a:t>
            </a:r>
          </a:p>
          <a:p>
            <a:pPr algn="ctr"/>
            <a:r>
              <a:rPr lang="ro-RO" dirty="0" smtClean="0"/>
              <a:t>A</a:t>
            </a:r>
          </a:p>
          <a:p>
            <a:pPr algn="ctr"/>
            <a:r>
              <a:rPr lang="ro-RO" dirty="0" smtClean="0"/>
              <a:t>L</a:t>
            </a:r>
          </a:p>
          <a:p>
            <a:pPr algn="ctr"/>
            <a:r>
              <a:rPr lang="ro-RO" dirty="0" smtClean="0"/>
              <a:t>E</a:t>
            </a:r>
          </a:p>
          <a:p>
            <a:pPr algn="ctr"/>
            <a:r>
              <a:rPr lang="ro-RO" dirty="0" smtClean="0"/>
              <a:t> </a:t>
            </a:r>
          </a:p>
          <a:p>
            <a:pPr algn="ctr"/>
            <a:r>
              <a:rPr lang="ro-RO" dirty="0" smtClean="0"/>
              <a:t>Ş</a:t>
            </a:r>
          </a:p>
          <a:p>
            <a:pPr algn="ctr"/>
            <a:r>
              <a:rPr lang="ro-RO" dirty="0" smtClean="0"/>
              <a:t>I</a:t>
            </a:r>
          </a:p>
          <a:p>
            <a:pPr algn="ctr"/>
            <a:endParaRPr lang="ro-RO" dirty="0" smtClean="0"/>
          </a:p>
          <a:p>
            <a:pPr algn="ctr"/>
            <a:r>
              <a:rPr lang="ro-RO" dirty="0" smtClean="0"/>
              <a:t>M</a:t>
            </a:r>
          </a:p>
          <a:p>
            <a:pPr algn="ctr"/>
            <a:r>
              <a:rPr lang="ro-RO" dirty="0" smtClean="0"/>
              <a:t>E</a:t>
            </a:r>
          </a:p>
          <a:p>
            <a:pPr algn="ctr"/>
            <a:r>
              <a:rPr lang="ro-RO" dirty="0" smtClean="0"/>
              <a:t>T</a:t>
            </a:r>
          </a:p>
          <a:p>
            <a:pPr algn="ctr"/>
            <a:r>
              <a:rPr lang="ro-RO" dirty="0" smtClean="0"/>
              <a:t>O</a:t>
            </a:r>
          </a:p>
          <a:p>
            <a:pPr algn="ctr"/>
            <a:r>
              <a:rPr lang="ro-RO" dirty="0" smtClean="0"/>
              <a:t>D</a:t>
            </a:r>
          </a:p>
          <a:p>
            <a:pPr algn="ctr"/>
            <a:r>
              <a:rPr lang="ro-RO" dirty="0" smtClean="0"/>
              <a:t>E</a:t>
            </a:r>
          </a:p>
          <a:p>
            <a:pPr algn="ctr"/>
            <a:endParaRPr lang="ro-RO" dirty="0" smtClean="0"/>
          </a:p>
          <a:p>
            <a:pPr algn="ctr"/>
            <a:endParaRPr lang="ro-RO" dirty="0" smtClean="0"/>
          </a:p>
        </p:txBody>
      </p:sp>
      <p:pic>
        <p:nvPicPr>
          <p:cNvPr id="12" name="Imagine 6" descr="D:\BACKUP\de salvat_E\Nicushor\PICS\TURDA_PRAID\pozeTurda31ian\DSCN1218.JPG"/>
          <p:cNvPicPr>
            <a:picLocks noChangeAspect="1" noChangeArrowheads="1"/>
          </p:cNvPicPr>
          <p:nvPr/>
        </p:nvPicPr>
        <p:blipFill>
          <a:blip r:embed="rId4" cstate="print"/>
          <a:srcRect/>
          <a:stretch>
            <a:fillRect/>
          </a:stretch>
        </p:blipFill>
        <p:spPr bwMode="auto">
          <a:xfrm rot="293625">
            <a:off x="7358112" y="3106703"/>
            <a:ext cx="1421840"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42" descr="http://t3.gstatic.com/images?q=tbn:ANd9GcRPvt4IXhos8gfZKOKFoKw0NmMbjxNEfi8JP4wGkFNAzqjXZDA&amp;t=1&amp;usg=__vgxr192ku_roOvfM5aN9pvcUt6Q="/>
          <p:cNvPicPr>
            <a:picLocks noChangeAspect="1" noChangeArrowheads="1"/>
          </p:cNvPicPr>
          <p:nvPr/>
        </p:nvPicPr>
        <p:blipFill>
          <a:blip r:embed="rId5"/>
          <a:srcRect/>
          <a:stretch>
            <a:fillRect/>
          </a:stretch>
        </p:blipFill>
        <p:spPr bwMode="auto">
          <a:xfrm>
            <a:off x="1600200" y="4876800"/>
            <a:ext cx="2563491"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Dreptunghi 15"/>
          <p:cNvSpPr>
            <a:spLocks noChangeArrowheads="1"/>
          </p:cNvSpPr>
          <p:nvPr/>
        </p:nvSpPr>
        <p:spPr bwMode="auto">
          <a:xfrm>
            <a:off x="2687638" y="4953000"/>
            <a:ext cx="1477962" cy="215900"/>
          </a:xfrm>
          <a:prstGeom prst="rect">
            <a:avLst/>
          </a:prstGeom>
          <a:noFill/>
          <a:ln w="9525">
            <a:noFill/>
            <a:miter lim="800000"/>
            <a:headEnd/>
            <a:tailEnd/>
          </a:ln>
        </p:spPr>
        <p:txBody>
          <a:bodyPr wrap="none">
            <a:spAutoFit/>
          </a:bodyPr>
          <a:lstStyle/>
          <a:p>
            <a:r>
              <a:rPr lang="en-US" sz="800"/>
              <a:t>COV- GC-MS QP 2010 Plus</a:t>
            </a:r>
          </a:p>
        </p:txBody>
      </p:sp>
      <p:pic>
        <p:nvPicPr>
          <p:cNvPr id="15" name="Picture 40" descr="http://t2.gstatic.com/images?q=tbn:ANd9GcTqh7ppvPaBGL0LHpUsFzqZDzil5crINgrWJWdZZ_xRPlwW1pg&amp;t=1&amp;usg=__CPUsuZIJIS5NdJfnyUFrPR8jkLM="/>
          <p:cNvPicPr>
            <a:picLocks noChangeAspect="1" noChangeArrowheads="1"/>
          </p:cNvPicPr>
          <p:nvPr/>
        </p:nvPicPr>
        <p:blipFill>
          <a:blip r:embed="rId6"/>
          <a:srcRect/>
          <a:stretch>
            <a:fillRect/>
          </a:stretch>
        </p:blipFill>
        <p:spPr bwMode="auto">
          <a:xfrm>
            <a:off x="5197936" y="4876800"/>
            <a:ext cx="2632017" cy="1419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Dreptunghi 16"/>
          <p:cNvSpPr>
            <a:spLocks noChangeArrowheads="1"/>
          </p:cNvSpPr>
          <p:nvPr/>
        </p:nvSpPr>
        <p:spPr bwMode="auto">
          <a:xfrm>
            <a:off x="5274136" y="4876800"/>
            <a:ext cx="2438400" cy="215444"/>
          </a:xfrm>
          <a:prstGeom prst="rect">
            <a:avLst/>
          </a:prstGeom>
          <a:noFill/>
          <a:ln w="9525">
            <a:noFill/>
            <a:miter lim="800000"/>
            <a:headEnd/>
            <a:tailEnd/>
          </a:ln>
        </p:spPr>
        <p:txBody>
          <a:bodyPr wrap="square">
            <a:spAutoFit/>
          </a:bodyPr>
          <a:lstStyle/>
          <a:p>
            <a:r>
              <a:rPr lang="en-US" sz="800" dirty="0" err="1">
                <a:solidFill>
                  <a:schemeClr val="bg1"/>
                </a:solidFill>
              </a:rPr>
              <a:t>ZeEnit</a:t>
            </a:r>
            <a:r>
              <a:rPr lang="en-US" sz="800" dirty="0">
                <a:solidFill>
                  <a:schemeClr val="bg1"/>
                </a:solidFill>
              </a:rPr>
              <a:t> 700 flame atomic absorption spectroscope</a:t>
            </a:r>
          </a:p>
        </p:txBody>
      </p:sp>
      <p:sp>
        <p:nvSpPr>
          <p:cNvPr id="17" name="Footer Placeholder 16"/>
          <p:cNvSpPr>
            <a:spLocks noGrp="1"/>
          </p:cNvSpPr>
          <p:nvPr>
            <p:ph type="ftr" sz="quarter" idx="11"/>
          </p:nvPr>
        </p:nvSpPr>
        <p:spPr>
          <a:xfrm>
            <a:off x="3124200" y="6492875"/>
            <a:ext cx="2895600" cy="365125"/>
          </a:xfrm>
        </p:spPr>
        <p:txBody>
          <a:bodyPr/>
          <a:lstStyle/>
          <a:p>
            <a:r>
              <a:rPr lang="en-US" smtClean="0"/>
              <a:t>iulie 2012, Turda</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iulie 2012, Turda</a:t>
            </a:r>
            <a:endParaRPr lang="en-US"/>
          </a:p>
        </p:txBody>
      </p:sp>
      <p:pic>
        <p:nvPicPr>
          <p:cNvPr id="5" name="Picture 6" descr="D:\BACKUP\de salvat_E\Nicushor\bursa performanta_2009_2010\ELSEDIMA 2010 si Publicatie\salina-turda-021.jpg"/>
          <p:cNvPicPr>
            <a:picLocks noChangeAspect="1" noChangeArrowheads="1"/>
          </p:cNvPicPr>
          <p:nvPr/>
        </p:nvPicPr>
        <p:blipFill>
          <a:blip r:embed="rId3">
            <a:duotone>
              <a:schemeClr val="accent1">
                <a:shade val="45000"/>
                <a:satMod val="135000"/>
              </a:schemeClr>
              <a:prstClr val="white"/>
            </a:duotone>
          </a:blip>
          <a:srcRect/>
          <a:stretch>
            <a:fillRect/>
          </a:stretch>
        </p:blipFill>
        <p:spPr bwMode="auto">
          <a:xfrm>
            <a:off x="0" y="0"/>
            <a:ext cx="9144000" cy="762000"/>
          </a:xfrm>
          <a:prstGeom prst="rect">
            <a:avLst/>
          </a:prstGeom>
          <a:noFill/>
          <a:ln w="9525">
            <a:noFill/>
            <a:miter lim="800000"/>
            <a:headEnd/>
            <a:tailEnd/>
          </a:ln>
        </p:spPr>
      </p:pic>
      <p:sp>
        <p:nvSpPr>
          <p:cNvPr id="6" name="Rectangle 5"/>
          <p:cNvSpPr/>
          <p:nvPr/>
        </p:nvSpPr>
        <p:spPr>
          <a:xfrm>
            <a:off x="1947395" y="1066800"/>
            <a:ext cx="5628465" cy="5232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o-RO"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III. Rezultate şi discuţii</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1" name="Rectangle 20"/>
          <p:cNvSpPr/>
          <p:nvPr/>
        </p:nvSpPr>
        <p:spPr>
          <a:xfrm>
            <a:off x="7546400" y="2221468"/>
            <a:ext cx="683200"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CO2</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2" name="Rectangle 21"/>
          <p:cNvSpPr/>
          <p:nvPr/>
        </p:nvSpPr>
        <p:spPr>
          <a:xfrm>
            <a:off x="7822346" y="2526268"/>
            <a:ext cx="712054"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NO2</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3" name="Rectangle 22"/>
          <p:cNvSpPr/>
          <p:nvPr/>
        </p:nvSpPr>
        <p:spPr>
          <a:xfrm>
            <a:off x="5576480" y="2297668"/>
            <a:ext cx="1814920"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Temperatura </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4" name="Rectangle 23"/>
          <p:cNvSpPr/>
          <p:nvPr/>
        </p:nvSpPr>
        <p:spPr>
          <a:xfrm>
            <a:off x="7315200" y="1916668"/>
            <a:ext cx="538930"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CO</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5" name="Rectangle 24"/>
          <p:cNvSpPr/>
          <p:nvPr/>
        </p:nvSpPr>
        <p:spPr>
          <a:xfrm>
            <a:off x="6033680" y="2678668"/>
            <a:ext cx="731290"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HAP</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6" name="Rectangle 25"/>
          <p:cNvSpPr/>
          <p:nvPr/>
        </p:nvSpPr>
        <p:spPr>
          <a:xfrm>
            <a:off x="8382000" y="3288268"/>
            <a:ext cx="762000" cy="369332"/>
          </a:xfrm>
          <a:prstGeom prst="rect">
            <a:avLst/>
          </a:prstGeom>
          <a:noFill/>
        </p:spPr>
        <p:txBody>
          <a:bodyPr wrap="squar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COV</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7" name="Rectangle 26"/>
          <p:cNvSpPr/>
          <p:nvPr/>
        </p:nvSpPr>
        <p:spPr>
          <a:xfrm>
            <a:off x="8128749" y="2907268"/>
            <a:ext cx="710451"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CH4</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8" name="Rectangle 27"/>
          <p:cNvSpPr/>
          <p:nvPr/>
        </p:nvSpPr>
        <p:spPr>
          <a:xfrm>
            <a:off x="5195480" y="1916668"/>
            <a:ext cx="1880643"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Curenţi de aer</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9" name="Rectangle 28"/>
          <p:cNvSpPr/>
          <p:nvPr/>
        </p:nvSpPr>
        <p:spPr>
          <a:xfrm>
            <a:off x="2514600" y="3071336"/>
            <a:ext cx="3124200" cy="369332"/>
          </a:xfrm>
          <a:prstGeom prst="rect">
            <a:avLst/>
          </a:prstGeom>
          <a:noFill/>
        </p:spPr>
        <p:txBody>
          <a:bodyPr wrap="squar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Umiditatea relativă</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0" name="Rectangle 29"/>
          <p:cNvSpPr/>
          <p:nvPr/>
        </p:nvSpPr>
        <p:spPr>
          <a:xfrm>
            <a:off x="1905000" y="1992868"/>
            <a:ext cx="3057247" cy="369332"/>
          </a:xfrm>
          <a:prstGeom prst="rect">
            <a:avLst/>
          </a:prstGeom>
          <a:noFill/>
        </p:spPr>
        <p:txBody>
          <a:bodyPr wrap="none" lIns="91440" tIns="45720" rIns="91440" bIns="45720">
            <a:spAutoFit/>
          </a:bodyPr>
          <a:lstStyle/>
          <a:p>
            <a:pPr algn="ctr"/>
            <a:r>
              <a:rPr lang="ro-RO"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PM1, PM2,5, PM10, TSP </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1" name="Rectangle 30"/>
          <p:cNvSpPr/>
          <p:nvPr/>
        </p:nvSpPr>
        <p:spPr>
          <a:xfrm>
            <a:off x="2618993" y="2678668"/>
            <a:ext cx="1648207" cy="369332"/>
          </a:xfrm>
          <a:prstGeom prst="rect">
            <a:avLst/>
          </a:prstGeom>
          <a:noFill/>
        </p:spPr>
        <p:txBody>
          <a:bodyPr wrap="none" lIns="91440" tIns="45720" rIns="91440" bIns="45720">
            <a:spAutoFit/>
          </a:bodyPr>
          <a:lstStyle/>
          <a:p>
            <a:pPr algn="ctr"/>
            <a:r>
              <a:rPr lang="ro-RO"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Metale grele</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2" name="Rectangle 31"/>
          <p:cNvSpPr/>
          <p:nvPr/>
        </p:nvSpPr>
        <p:spPr>
          <a:xfrm>
            <a:off x="6338480" y="3059668"/>
            <a:ext cx="667169" cy="369332"/>
          </a:xfrm>
          <a:prstGeom prst="rect">
            <a:avLst/>
          </a:prstGeom>
          <a:noFill/>
        </p:spPr>
        <p:txBody>
          <a:bodyPr wrap="none" lIns="91440" tIns="45720" rIns="91440" bIns="45720">
            <a:spAutoFit/>
          </a:bodyPr>
          <a:lstStyle/>
          <a:p>
            <a:pPr algn="ctr"/>
            <a:r>
              <a:rPr lang="ro-RO"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SO2</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3" name="Rectangle 32"/>
          <p:cNvSpPr/>
          <p:nvPr/>
        </p:nvSpPr>
        <p:spPr>
          <a:xfrm>
            <a:off x="2318371" y="2297668"/>
            <a:ext cx="1872629" cy="369332"/>
          </a:xfrm>
          <a:prstGeom prst="rect">
            <a:avLst/>
          </a:prstGeom>
          <a:noFill/>
        </p:spPr>
        <p:txBody>
          <a:bodyPr wrap="none" lIns="91440" tIns="45720" rIns="91440" bIns="45720">
            <a:spAutoFit/>
          </a:bodyPr>
          <a:lstStyle/>
          <a:p>
            <a:pPr algn="ctr"/>
            <a:r>
              <a:rPr lang="ro-RO"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Formaldehida</a:t>
            </a:r>
            <a:endParaRPr lang="en-US"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5" name="Rounded Rectangle 34"/>
          <p:cNvSpPr/>
          <p:nvPr/>
        </p:nvSpPr>
        <p:spPr>
          <a:xfrm rot="21393887">
            <a:off x="147445" y="1914421"/>
            <a:ext cx="1680090" cy="1513403"/>
          </a:xfrm>
          <a:prstGeom prst="roundRect">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Indicatori ai microclimatului salinei Turda</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6" name="Rounded Rectangle 35"/>
          <p:cNvSpPr/>
          <p:nvPr/>
        </p:nvSpPr>
        <p:spPr>
          <a:xfrm>
            <a:off x="1555481" y="4191000"/>
            <a:ext cx="6064519" cy="1828800"/>
          </a:xfrm>
          <a:prstGeom prst="roundRect">
            <a:avLst/>
          </a:prstGeom>
          <a:noFill/>
        </p:spPr>
        <p:style>
          <a:lnRef idx="1">
            <a:schemeClr val="accent1"/>
          </a:lnRef>
          <a:fillRef idx="2">
            <a:schemeClr val="accent1"/>
          </a:fillRef>
          <a:effectRef idx="1">
            <a:schemeClr val="accent1"/>
          </a:effectRef>
          <a:fontRef idx="minor">
            <a:schemeClr val="dk1"/>
          </a:fontRef>
        </p:style>
        <p:txBody>
          <a:bodyPr rtlCol="0" anchor="ctr"/>
          <a:lstStyle/>
          <a:p>
            <a:pPr marL="342900" indent="-342900" algn="just">
              <a:buBlip>
                <a:blip r:embed="rId4"/>
              </a:buBlip>
            </a:pPr>
            <a:r>
              <a:rPr lang="ro-RO" dirty="0" smtClean="0"/>
              <a:t>Date din decembrie 2009 – mai 2011</a:t>
            </a:r>
          </a:p>
          <a:p>
            <a:pPr marL="342900" indent="-342900" algn="just">
              <a:buBlip>
                <a:blip r:embed="rId4"/>
              </a:buBlip>
            </a:pPr>
            <a:endParaRPr lang="ro-RO" dirty="0" smtClean="0"/>
          </a:p>
          <a:p>
            <a:pPr marL="342900" indent="-342900">
              <a:buBlip>
                <a:blip r:embed="rId4"/>
              </a:buBlip>
            </a:pPr>
            <a:r>
              <a:rPr lang="ro-RO" dirty="0" smtClean="0"/>
              <a:t>Date din 1989, 1991 şi 2010 înregistrate de Institutul de Medicină Fizică, Balneoclimatologie şi Recuperare Medicală din Bucureşti</a:t>
            </a:r>
            <a:endParaRPr lang="en-US" dirty="0" smtClean="0"/>
          </a:p>
        </p:txBody>
      </p:sp>
      <p:sp>
        <p:nvSpPr>
          <p:cNvPr id="38" name="Curved Right Arrow 37"/>
          <p:cNvSpPr/>
          <p:nvPr/>
        </p:nvSpPr>
        <p:spPr>
          <a:xfrm rot="20010555">
            <a:off x="838200" y="3886200"/>
            <a:ext cx="533400" cy="1219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Brisan_et.al 2</Template>
  <TotalTime>1068</TotalTime>
  <Words>2137</Words>
  <Application>Microsoft Office PowerPoint</Application>
  <PresentationFormat>On-screen Show (4:3)</PresentationFormat>
  <Paragraphs>498</Paragraphs>
  <Slides>26</Slides>
  <Notes>3</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Nico&amp;Mihuta</cp:lastModifiedBy>
  <cp:revision>89</cp:revision>
  <dcterms:created xsi:type="dcterms:W3CDTF">2006-08-16T00:00:00Z</dcterms:created>
  <dcterms:modified xsi:type="dcterms:W3CDTF">2012-07-26T18:55:10Z</dcterms:modified>
</cp:coreProperties>
</file>